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 id="2147483695" r:id="rId3"/>
  </p:sldMasterIdLst>
  <p:notesMasterIdLst>
    <p:notesMasterId r:id="rId47"/>
  </p:notesMasterIdLst>
  <p:sldIdLst>
    <p:sldId id="256" r:id="rId4"/>
    <p:sldId id="338" r:id="rId5"/>
    <p:sldId id="305" r:id="rId6"/>
    <p:sldId id="306" r:id="rId7"/>
    <p:sldId id="307" r:id="rId8"/>
    <p:sldId id="265" r:id="rId9"/>
    <p:sldId id="259" r:id="rId10"/>
    <p:sldId id="260" r:id="rId11"/>
    <p:sldId id="261" r:id="rId12"/>
    <p:sldId id="262" r:id="rId13"/>
    <p:sldId id="263" r:id="rId14"/>
    <p:sldId id="264" r:id="rId15"/>
    <p:sldId id="339"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6" r:id="rId36"/>
    <p:sldId id="287" r:id="rId37"/>
    <p:sldId id="288" r:id="rId38"/>
    <p:sldId id="289" r:id="rId39"/>
    <p:sldId id="290" r:id="rId40"/>
    <p:sldId id="291" r:id="rId41"/>
    <p:sldId id="292" r:id="rId42"/>
    <p:sldId id="293" r:id="rId43"/>
    <p:sldId id="294" r:id="rId44"/>
    <p:sldId id="295" r:id="rId45"/>
    <p:sldId id="337" r:id="rId46"/>
  </p:sldIdLst>
  <p:sldSz cx="12192000" cy="6858000"/>
  <p:notesSz cx="6858000" cy="9144000"/>
  <p:embeddedFontLst>
    <p:embeddedFont>
      <p:font typeface="Cabin" panose="020B060402020202020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Gill Sans" panose="020B0604020202020204" charset="0"/>
      <p:regular r:id="rId56"/>
      <p:bold r:id="rId57"/>
    </p:embeddedFont>
    <p:embeddedFont>
      <p:font typeface="Noto Sans" panose="020B050204050402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iuv6idVhrrmkZ5ML1+XyCKF0eM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3EAF1-5B2A-497F-AC08-FCA615EE2B71}">
  <a:tblStyle styleId="{AF53EAF1-5B2A-497F-AC08-FCA615EE2B71}"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AE1051F-8611-41F5-AD48-516D3064135F}" styleName="Table_1">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6F1ED"/>
          </a:solidFill>
        </a:fill>
      </a:tcStyle>
    </a:wholeTbl>
    <a:band1H>
      <a:tcTxStyle b="off" i="off"/>
      <a:tcStyle>
        <a:tcBdr/>
        <a:fill>
          <a:solidFill>
            <a:srgbClr val="CAE1D9"/>
          </a:solidFill>
        </a:fill>
      </a:tcStyle>
    </a:band1H>
    <a:band2H>
      <a:tcTxStyle b="off" i="off"/>
      <a:tcStyle>
        <a:tcBdr/>
      </a:tcStyle>
    </a:band2H>
    <a:band1V>
      <a:tcTxStyle b="off" i="off"/>
      <a:tcStyle>
        <a:tcBdr/>
        <a:fill>
          <a:solidFill>
            <a:srgbClr val="CAE1D9"/>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6F1ED"/>
          </a:solidFill>
        </a:fill>
      </a:tcStyle>
    </a:lastRow>
    <a:seCell>
      <a:tcTxStyle b="off" i="off"/>
      <a:tcStyle>
        <a:tcBdr/>
      </a:tcStyle>
    </a:seCell>
    <a:swCell>
      <a:tcTxStyle b="off" i="off"/>
      <a:tcStyle>
        <a:tcBdr/>
      </a:tcStyle>
    </a:swCell>
    <a:firstRow>
      <a:tcTxStyle b="on" i="off"/>
      <a:tcStyle>
        <a:tcBdr/>
        <a:fill>
          <a:solidFill>
            <a:srgbClr val="E6F1ED"/>
          </a:solidFill>
        </a:fill>
      </a:tcStyle>
    </a:firstRow>
    <a:neCell>
      <a:tcTxStyle b="off" i="off"/>
      <a:tcStyle>
        <a:tcBdr/>
      </a:tcStyle>
    </a:neCell>
    <a:nwCell>
      <a:tcTxStyle b="off" i="off"/>
      <a:tcStyle>
        <a:tcBdr/>
      </a:tcStyle>
    </a:nwCell>
  </a:tblStyle>
  <a:tblStyle styleId="{E93188F9-692B-4769-8BF7-A6E04B3C95C2}"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104"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102"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100" Type="http://customschemas.google.com/relationships/presentationmetadata" Target="meta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1B86A3-A3E9-4E38-B405-3C34DDC29DA9}"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4BECF9CA-980B-4BCE-8D1F-4632EB375464}">
      <dgm:prSet phldrT="[Text]"/>
      <dgm:spPr/>
      <dgm:t>
        <a:bodyPr/>
        <a:lstStyle/>
        <a:p>
          <a:r>
            <a:rPr lang="en-US" dirty="0"/>
            <a:t>Four days</a:t>
          </a:r>
        </a:p>
      </dgm:t>
    </dgm:pt>
    <dgm:pt modelId="{5DFB8A3D-246A-445D-B81B-61C9ECB28F0D}" type="parTrans" cxnId="{28306BA4-F09D-4CAF-A312-DFFBA22CADDA}">
      <dgm:prSet/>
      <dgm:spPr/>
      <dgm:t>
        <a:bodyPr/>
        <a:lstStyle/>
        <a:p>
          <a:endParaRPr lang="en-US"/>
        </a:p>
      </dgm:t>
    </dgm:pt>
    <dgm:pt modelId="{AB133BC7-802A-45B3-84EC-97D81663C876}" type="sibTrans" cxnId="{28306BA4-F09D-4CAF-A312-DFFBA22CADDA}">
      <dgm:prSet/>
      <dgm:spPr/>
      <dgm:t>
        <a:bodyPr/>
        <a:lstStyle/>
        <a:p>
          <a:endParaRPr lang="en-US"/>
        </a:p>
      </dgm:t>
    </dgm:pt>
    <dgm:pt modelId="{A0D5BB78-C671-4CB7-9695-06E686993D60}">
      <dgm:prSet phldrT="[Text]"/>
      <dgm:spPr/>
      <dgm:t>
        <a:bodyPr/>
        <a:lstStyle/>
        <a:p>
          <a:r>
            <a:rPr lang="en-US" dirty="0"/>
            <a:t>Over 1600 attendees</a:t>
          </a:r>
        </a:p>
      </dgm:t>
    </dgm:pt>
    <dgm:pt modelId="{C06C52F9-168B-41D7-9698-307BEC4BB190}" type="parTrans" cxnId="{95273C85-D161-4A64-827E-6051B874D0DE}">
      <dgm:prSet/>
      <dgm:spPr/>
      <dgm:t>
        <a:bodyPr/>
        <a:lstStyle/>
        <a:p>
          <a:endParaRPr lang="en-US"/>
        </a:p>
      </dgm:t>
    </dgm:pt>
    <dgm:pt modelId="{CA0EFA06-251C-4808-B71C-E677FF079CF4}" type="sibTrans" cxnId="{95273C85-D161-4A64-827E-6051B874D0DE}">
      <dgm:prSet/>
      <dgm:spPr/>
      <dgm:t>
        <a:bodyPr/>
        <a:lstStyle/>
        <a:p>
          <a:endParaRPr lang="en-US"/>
        </a:p>
      </dgm:t>
    </dgm:pt>
    <dgm:pt modelId="{BCB5A26B-B7CF-476B-9FB1-7E5402A98633}">
      <dgm:prSet phldrT="[Text]"/>
      <dgm:spPr/>
      <dgm:t>
        <a:bodyPr/>
        <a:lstStyle/>
        <a:p>
          <a:r>
            <a:rPr lang="en-US" dirty="0"/>
            <a:t>Over 95 countries represented</a:t>
          </a:r>
        </a:p>
      </dgm:t>
    </dgm:pt>
    <dgm:pt modelId="{EB16D2F3-6FDB-45DA-8ECE-E4A26535B6FB}" type="parTrans" cxnId="{A06A9BAC-A0B6-4332-882A-292E269F16CD}">
      <dgm:prSet/>
      <dgm:spPr/>
      <dgm:t>
        <a:bodyPr/>
        <a:lstStyle/>
        <a:p>
          <a:endParaRPr lang="en-US"/>
        </a:p>
      </dgm:t>
    </dgm:pt>
    <dgm:pt modelId="{0796A3A6-D1FD-430E-B4AD-BAA717ED00F3}" type="sibTrans" cxnId="{A06A9BAC-A0B6-4332-882A-292E269F16CD}">
      <dgm:prSet/>
      <dgm:spPr/>
      <dgm:t>
        <a:bodyPr/>
        <a:lstStyle/>
        <a:p>
          <a:endParaRPr lang="en-US"/>
        </a:p>
      </dgm:t>
    </dgm:pt>
    <dgm:pt modelId="{B411AA33-9628-4315-91B8-B956F61273CD}">
      <dgm:prSet phldrT="[Text]"/>
      <dgm:spPr/>
      <dgm:t>
        <a:bodyPr/>
        <a:lstStyle/>
        <a:p>
          <a:r>
            <a:rPr lang="en-US" dirty="0"/>
            <a:t>Official delegations from the Ministries of Health of 28 countries</a:t>
          </a:r>
        </a:p>
      </dgm:t>
    </dgm:pt>
    <dgm:pt modelId="{4B2F98BC-95BF-4ECB-8D7B-F845D024621A}" type="parTrans" cxnId="{62EC96E5-38DA-4E12-8E8F-3DE39F35BAB8}">
      <dgm:prSet/>
      <dgm:spPr/>
      <dgm:t>
        <a:bodyPr/>
        <a:lstStyle/>
        <a:p>
          <a:endParaRPr lang="en-US"/>
        </a:p>
      </dgm:t>
    </dgm:pt>
    <dgm:pt modelId="{D7FF75F9-0655-4E56-932A-96D6F5AB2F42}" type="sibTrans" cxnId="{62EC96E5-38DA-4E12-8E8F-3DE39F35BAB8}">
      <dgm:prSet/>
      <dgm:spPr/>
      <dgm:t>
        <a:bodyPr/>
        <a:lstStyle/>
        <a:p>
          <a:endParaRPr lang="en-US"/>
        </a:p>
      </dgm:t>
    </dgm:pt>
    <dgm:pt modelId="{F608D74E-3B04-4016-9D19-C7F8BD5B6495}">
      <dgm:prSet phldrT="[Text]"/>
      <dgm:spPr/>
      <dgm:t>
        <a:bodyPr/>
        <a:lstStyle/>
        <a:p>
          <a:r>
            <a:rPr lang="en-US" dirty="0"/>
            <a:t>Over 180 different sessions held</a:t>
          </a:r>
        </a:p>
      </dgm:t>
    </dgm:pt>
    <dgm:pt modelId="{54ABB4BE-1319-4AE7-B14B-2DA05DD43080}" type="parTrans" cxnId="{8C9E0FC0-EE3C-48C9-90F2-FC1C71FEA12E}">
      <dgm:prSet/>
      <dgm:spPr/>
      <dgm:t>
        <a:bodyPr/>
        <a:lstStyle/>
        <a:p>
          <a:endParaRPr lang="en-US"/>
        </a:p>
      </dgm:t>
    </dgm:pt>
    <dgm:pt modelId="{FE8D4D3B-78D5-45DC-BB6D-B6E0A216B54D}" type="sibTrans" cxnId="{8C9E0FC0-EE3C-48C9-90F2-FC1C71FEA12E}">
      <dgm:prSet/>
      <dgm:spPr/>
      <dgm:t>
        <a:bodyPr/>
        <a:lstStyle/>
        <a:p>
          <a:endParaRPr lang="en-US"/>
        </a:p>
      </dgm:t>
    </dgm:pt>
    <dgm:pt modelId="{2515073A-2BBE-4CEA-A6D8-6D73FAD1147E}" type="pres">
      <dgm:prSet presAssocID="{D41B86A3-A3E9-4E38-B405-3C34DDC29DA9}" presName="diagram" presStyleCnt="0">
        <dgm:presLayoutVars>
          <dgm:dir/>
          <dgm:resizeHandles val="exact"/>
        </dgm:presLayoutVars>
      </dgm:prSet>
      <dgm:spPr/>
    </dgm:pt>
    <dgm:pt modelId="{654C755B-2537-48A7-A77F-7DEB55BCC905}" type="pres">
      <dgm:prSet presAssocID="{4BECF9CA-980B-4BCE-8D1F-4632EB375464}" presName="node" presStyleLbl="node1" presStyleIdx="0" presStyleCnt="5">
        <dgm:presLayoutVars>
          <dgm:bulletEnabled val="1"/>
        </dgm:presLayoutVars>
      </dgm:prSet>
      <dgm:spPr/>
    </dgm:pt>
    <dgm:pt modelId="{D0A72D1B-80B3-4DC0-8948-83C628F39CC1}" type="pres">
      <dgm:prSet presAssocID="{AB133BC7-802A-45B3-84EC-97D81663C876}" presName="sibTrans" presStyleCnt="0"/>
      <dgm:spPr/>
    </dgm:pt>
    <dgm:pt modelId="{1F2E7B9B-07F0-4F54-A5F3-B51B80AFBDF0}" type="pres">
      <dgm:prSet presAssocID="{A0D5BB78-C671-4CB7-9695-06E686993D60}" presName="node" presStyleLbl="node1" presStyleIdx="1" presStyleCnt="5">
        <dgm:presLayoutVars>
          <dgm:bulletEnabled val="1"/>
        </dgm:presLayoutVars>
      </dgm:prSet>
      <dgm:spPr/>
    </dgm:pt>
    <dgm:pt modelId="{F3995DB7-C908-471D-8A21-173C2DBFC849}" type="pres">
      <dgm:prSet presAssocID="{CA0EFA06-251C-4808-B71C-E677FF079CF4}" presName="sibTrans" presStyleCnt="0"/>
      <dgm:spPr/>
    </dgm:pt>
    <dgm:pt modelId="{DD65E063-B8EB-43A9-99F1-5888D954FA5C}" type="pres">
      <dgm:prSet presAssocID="{F608D74E-3B04-4016-9D19-C7F8BD5B6495}" presName="node" presStyleLbl="node1" presStyleIdx="2" presStyleCnt="5">
        <dgm:presLayoutVars>
          <dgm:bulletEnabled val="1"/>
        </dgm:presLayoutVars>
      </dgm:prSet>
      <dgm:spPr/>
    </dgm:pt>
    <dgm:pt modelId="{236448EC-9F44-4BB8-9114-C9CD3491D1E3}" type="pres">
      <dgm:prSet presAssocID="{FE8D4D3B-78D5-45DC-BB6D-B6E0A216B54D}" presName="sibTrans" presStyleCnt="0"/>
      <dgm:spPr/>
    </dgm:pt>
    <dgm:pt modelId="{4AF7B92B-CC33-4075-B1BD-1220D5610E52}" type="pres">
      <dgm:prSet presAssocID="{BCB5A26B-B7CF-476B-9FB1-7E5402A98633}" presName="node" presStyleLbl="node1" presStyleIdx="3" presStyleCnt="5">
        <dgm:presLayoutVars>
          <dgm:bulletEnabled val="1"/>
        </dgm:presLayoutVars>
      </dgm:prSet>
      <dgm:spPr/>
    </dgm:pt>
    <dgm:pt modelId="{DC084C56-88DD-43AA-BBD1-4F3370BAED04}" type="pres">
      <dgm:prSet presAssocID="{0796A3A6-D1FD-430E-B4AD-BAA717ED00F3}" presName="sibTrans" presStyleCnt="0"/>
      <dgm:spPr/>
    </dgm:pt>
    <dgm:pt modelId="{99DFAF2A-0040-47EE-8D10-0EF83E7C7410}" type="pres">
      <dgm:prSet presAssocID="{B411AA33-9628-4315-91B8-B956F61273CD}" presName="node" presStyleLbl="node1" presStyleIdx="4" presStyleCnt="5">
        <dgm:presLayoutVars>
          <dgm:bulletEnabled val="1"/>
        </dgm:presLayoutVars>
      </dgm:prSet>
      <dgm:spPr/>
    </dgm:pt>
  </dgm:ptLst>
  <dgm:cxnLst>
    <dgm:cxn modelId="{22F22574-F736-4242-B579-C16FC283BD8C}" type="presOf" srcId="{D41B86A3-A3E9-4E38-B405-3C34DDC29DA9}" destId="{2515073A-2BBE-4CEA-A6D8-6D73FAD1147E}" srcOrd="0" destOrd="0" presId="urn:microsoft.com/office/officeart/2005/8/layout/default"/>
    <dgm:cxn modelId="{95273C85-D161-4A64-827E-6051B874D0DE}" srcId="{D41B86A3-A3E9-4E38-B405-3C34DDC29DA9}" destId="{A0D5BB78-C671-4CB7-9695-06E686993D60}" srcOrd="1" destOrd="0" parTransId="{C06C52F9-168B-41D7-9698-307BEC4BB190}" sibTransId="{CA0EFA06-251C-4808-B71C-E677FF079CF4}"/>
    <dgm:cxn modelId="{2C16928F-2C8B-4E18-97EF-88882E059A44}" type="presOf" srcId="{F608D74E-3B04-4016-9D19-C7F8BD5B6495}" destId="{DD65E063-B8EB-43A9-99F1-5888D954FA5C}" srcOrd="0" destOrd="0" presId="urn:microsoft.com/office/officeart/2005/8/layout/default"/>
    <dgm:cxn modelId="{28306BA4-F09D-4CAF-A312-DFFBA22CADDA}" srcId="{D41B86A3-A3E9-4E38-B405-3C34DDC29DA9}" destId="{4BECF9CA-980B-4BCE-8D1F-4632EB375464}" srcOrd="0" destOrd="0" parTransId="{5DFB8A3D-246A-445D-B81B-61C9ECB28F0D}" sibTransId="{AB133BC7-802A-45B3-84EC-97D81663C876}"/>
    <dgm:cxn modelId="{A06A9BAC-A0B6-4332-882A-292E269F16CD}" srcId="{D41B86A3-A3E9-4E38-B405-3C34DDC29DA9}" destId="{BCB5A26B-B7CF-476B-9FB1-7E5402A98633}" srcOrd="3" destOrd="0" parTransId="{EB16D2F3-6FDB-45DA-8ECE-E4A26535B6FB}" sibTransId="{0796A3A6-D1FD-430E-B4AD-BAA717ED00F3}"/>
    <dgm:cxn modelId="{8290FCAF-51F2-4405-9C9F-025A7FA4F31C}" type="presOf" srcId="{BCB5A26B-B7CF-476B-9FB1-7E5402A98633}" destId="{4AF7B92B-CC33-4075-B1BD-1220D5610E52}" srcOrd="0" destOrd="0" presId="urn:microsoft.com/office/officeart/2005/8/layout/default"/>
    <dgm:cxn modelId="{8C9E0FC0-EE3C-48C9-90F2-FC1C71FEA12E}" srcId="{D41B86A3-A3E9-4E38-B405-3C34DDC29DA9}" destId="{F608D74E-3B04-4016-9D19-C7F8BD5B6495}" srcOrd="2" destOrd="0" parTransId="{54ABB4BE-1319-4AE7-B14B-2DA05DD43080}" sibTransId="{FE8D4D3B-78D5-45DC-BB6D-B6E0A216B54D}"/>
    <dgm:cxn modelId="{CE8E06D2-5FC1-4DB2-A075-172BCF3C35BA}" type="presOf" srcId="{4BECF9CA-980B-4BCE-8D1F-4632EB375464}" destId="{654C755B-2537-48A7-A77F-7DEB55BCC905}" srcOrd="0" destOrd="0" presId="urn:microsoft.com/office/officeart/2005/8/layout/default"/>
    <dgm:cxn modelId="{D4B886E1-49C9-4430-8D28-E284B0AFA538}" type="presOf" srcId="{B411AA33-9628-4315-91B8-B956F61273CD}" destId="{99DFAF2A-0040-47EE-8D10-0EF83E7C7410}" srcOrd="0" destOrd="0" presId="urn:microsoft.com/office/officeart/2005/8/layout/default"/>
    <dgm:cxn modelId="{62EC96E5-38DA-4E12-8E8F-3DE39F35BAB8}" srcId="{D41B86A3-A3E9-4E38-B405-3C34DDC29DA9}" destId="{B411AA33-9628-4315-91B8-B956F61273CD}" srcOrd="4" destOrd="0" parTransId="{4B2F98BC-95BF-4ECB-8D7B-F845D024621A}" sibTransId="{D7FF75F9-0655-4E56-932A-96D6F5AB2F42}"/>
    <dgm:cxn modelId="{405C8FEE-496C-4E98-8B0B-9AC6CBA49072}" type="presOf" srcId="{A0D5BB78-C671-4CB7-9695-06E686993D60}" destId="{1F2E7B9B-07F0-4F54-A5F3-B51B80AFBDF0}" srcOrd="0" destOrd="0" presId="urn:microsoft.com/office/officeart/2005/8/layout/default"/>
    <dgm:cxn modelId="{240EDECA-0D7C-4EE2-93E7-99B60BE034BB}" type="presParOf" srcId="{2515073A-2BBE-4CEA-A6D8-6D73FAD1147E}" destId="{654C755B-2537-48A7-A77F-7DEB55BCC905}" srcOrd="0" destOrd="0" presId="urn:microsoft.com/office/officeart/2005/8/layout/default"/>
    <dgm:cxn modelId="{62D92AC7-100D-48DE-B212-A152A9EB1224}" type="presParOf" srcId="{2515073A-2BBE-4CEA-A6D8-6D73FAD1147E}" destId="{D0A72D1B-80B3-4DC0-8948-83C628F39CC1}" srcOrd="1" destOrd="0" presId="urn:microsoft.com/office/officeart/2005/8/layout/default"/>
    <dgm:cxn modelId="{631C7BB3-83CF-4E51-9DB7-D3EEBD17C471}" type="presParOf" srcId="{2515073A-2BBE-4CEA-A6D8-6D73FAD1147E}" destId="{1F2E7B9B-07F0-4F54-A5F3-B51B80AFBDF0}" srcOrd="2" destOrd="0" presId="urn:microsoft.com/office/officeart/2005/8/layout/default"/>
    <dgm:cxn modelId="{C82E1AD0-2345-40AD-9A73-CB8A4ACEFA92}" type="presParOf" srcId="{2515073A-2BBE-4CEA-A6D8-6D73FAD1147E}" destId="{F3995DB7-C908-471D-8A21-173C2DBFC849}" srcOrd="3" destOrd="0" presId="urn:microsoft.com/office/officeart/2005/8/layout/default"/>
    <dgm:cxn modelId="{03CD6B87-3EEC-4745-91D7-27F630D6AB77}" type="presParOf" srcId="{2515073A-2BBE-4CEA-A6D8-6D73FAD1147E}" destId="{DD65E063-B8EB-43A9-99F1-5888D954FA5C}" srcOrd="4" destOrd="0" presId="urn:microsoft.com/office/officeart/2005/8/layout/default"/>
    <dgm:cxn modelId="{F0FB5335-7CDE-4E4F-8E1A-07767DF500D7}" type="presParOf" srcId="{2515073A-2BBE-4CEA-A6D8-6D73FAD1147E}" destId="{236448EC-9F44-4BB8-9114-C9CD3491D1E3}" srcOrd="5" destOrd="0" presId="urn:microsoft.com/office/officeart/2005/8/layout/default"/>
    <dgm:cxn modelId="{13611924-EAA8-4B63-9ADB-9B4822CC60E9}" type="presParOf" srcId="{2515073A-2BBE-4CEA-A6D8-6D73FAD1147E}" destId="{4AF7B92B-CC33-4075-B1BD-1220D5610E52}" srcOrd="6" destOrd="0" presId="urn:microsoft.com/office/officeart/2005/8/layout/default"/>
    <dgm:cxn modelId="{CE664563-A36A-4640-B35D-848775971394}" type="presParOf" srcId="{2515073A-2BBE-4CEA-A6D8-6D73FAD1147E}" destId="{DC084C56-88DD-43AA-BBD1-4F3370BAED04}" srcOrd="7" destOrd="0" presId="urn:microsoft.com/office/officeart/2005/8/layout/default"/>
    <dgm:cxn modelId="{B00B4699-6244-4A4D-82B5-7111A2C95E0B}" type="presParOf" srcId="{2515073A-2BBE-4CEA-A6D8-6D73FAD1147E}" destId="{99DFAF2A-0040-47EE-8D10-0EF83E7C741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410BE-F50A-45AE-95E7-E2B36B1E850E}" type="doc">
      <dgm:prSet loTypeId="urn:microsoft.com/office/officeart/2005/8/layout/vList3" loCatId="list" qsTypeId="urn:microsoft.com/office/officeart/2005/8/quickstyle/simple1" qsCatId="simple" csTypeId="urn:microsoft.com/office/officeart/2005/8/colors/accent2_3" csCatId="accent2" phldr="1"/>
      <dgm:spPr/>
    </dgm:pt>
    <dgm:pt modelId="{167B7F44-ED42-44BF-A2C9-8A22B7014407}">
      <dgm:prSet phldrT="[Text]"/>
      <dgm:spPr/>
      <dgm:t>
        <a:bodyPr/>
        <a:lstStyle/>
        <a:p>
          <a:r>
            <a:rPr lang="en-US" b="0" i="0" dirty="0"/>
            <a:t>Enable pathways to drive collaboration, coordination, cross-country learning, and alignment within the maternal and newborn health community.</a:t>
          </a:r>
          <a:endParaRPr lang="en-US" dirty="0"/>
        </a:p>
      </dgm:t>
    </dgm:pt>
    <dgm:pt modelId="{F15FBCC3-3436-4938-A21A-E4F6B2587CFC}" type="parTrans" cxnId="{5FE14877-9F29-4FA8-95C2-6B2B4DB5BC0E}">
      <dgm:prSet/>
      <dgm:spPr/>
      <dgm:t>
        <a:bodyPr/>
        <a:lstStyle/>
        <a:p>
          <a:endParaRPr lang="en-US"/>
        </a:p>
      </dgm:t>
    </dgm:pt>
    <dgm:pt modelId="{9BE364DE-DFEC-405D-AC1E-2468D845016F}" type="sibTrans" cxnId="{5FE14877-9F29-4FA8-95C2-6B2B4DB5BC0E}">
      <dgm:prSet/>
      <dgm:spPr/>
      <dgm:t>
        <a:bodyPr/>
        <a:lstStyle/>
        <a:p>
          <a:endParaRPr lang="en-US"/>
        </a:p>
      </dgm:t>
    </dgm:pt>
    <dgm:pt modelId="{BA001F85-02B3-4379-9640-9BADDAA3181C}">
      <dgm:prSet phldrT="[Text]"/>
      <dgm:spPr/>
      <dgm:t>
        <a:bodyPr/>
        <a:lstStyle/>
        <a:p>
          <a:r>
            <a:rPr lang="en-US" b="0" i="0" dirty="0"/>
            <a:t>Lead with evidence, share successes and effective implementation strategies, and identify promising solutions to improve maternal and newborn health and prevent stillbirths.</a:t>
          </a:r>
          <a:endParaRPr lang="en-US" dirty="0"/>
        </a:p>
      </dgm:t>
    </dgm:pt>
    <dgm:pt modelId="{7180A067-34B8-424C-88AA-29E3A279765D}" type="parTrans" cxnId="{723EEF27-445E-4FF3-9420-C0F7F44E44F5}">
      <dgm:prSet/>
      <dgm:spPr/>
      <dgm:t>
        <a:bodyPr/>
        <a:lstStyle/>
        <a:p>
          <a:endParaRPr lang="en-US"/>
        </a:p>
      </dgm:t>
    </dgm:pt>
    <dgm:pt modelId="{0E0A66A9-7329-4D94-81BB-E145EA5DF84C}" type="sibTrans" cxnId="{723EEF27-445E-4FF3-9420-C0F7F44E44F5}">
      <dgm:prSet/>
      <dgm:spPr/>
      <dgm:t>
        <a:bodyPr/>
        <a:lstStyle/>
        <a:p>
          <a:endParaRPr lang="en-US"/>
        </a:p>
      </dgm:t>
    </dgm:pt>
    <dgm:pt modelId="{CB9185EE-BFCB-4E6E-B697-357BB68DFDFB}">
      <dgm:prSet phldrT="[Text]"/>
      <dgm:spPr/>
      <dgm:t>
        <a:bodyPr/>
        <a:lstStyle/>
        <a:p>
          <a:r>
            <a:rPr lang="en-US" b="0" i="0" dirty="0"/>
            <a:t>Review and recognize country, regional, and global progress toward MNH targets and milestones.</a:t>
          </a:r>
          <a:endParaRPr lang="en-US" dirty="0"/>
        </a:p>
      </dgm:t>
    </dgm:pt>
    <dgm:pt modelId="{A2CAE5F5-5172-47B6-87E3-8C82D8A194C3}" type="parTrans" cxnId="{0880CAA8-809F-4B91-BD30-C923B5D73A44}">
      <dgm:prSet/>
      <dgm:spPr/>
      <dgm:t>
        <a:bodyPr/>
        <a:lstStyle/>
        <a:p>
          <a:endParaRPr lang="en-US"/>
        </a:p>
      </dgm:t>
    </dgm:pt>
    <dgm:pt modelId="{0D0EA45A-E451-41C1-ACA1-650285A2B12C}" type="sibTrans" cxnId="{0880CAA8-809F-4B91-BD30-C923B5D73A44}">
      <dgm:prSet/>
      <dgm:spPr/>
      <dgm:t>
        <a:bodyPr/>
        <a:lstStyle/>
        <a:p>
          <a:endParaRPr lang="en-US"/>
        </a:p>
      </dgm:t>
    </dgm:pt>
    <dgm:pt modelId="{B54D5200-C00D-4F70-9F40-A1F25C76C2C6}">
      <dgm:prSet phldrT="[Text]"/>
      <dgm:spPr/>
      <dgm:t>
        <a:bodyPr/>
        <a:lstStyle/>
        <a:p>
          <a:r>
            <a:rPr lang="en-US" b="0" i="0" dirty="0"/>
            <a:t>Prioritize actions to accelerate progress towards meeting the 2030 Sustainable Development Goals.</a:t>
          </a:r>
          <a:endParaRPr lang="en-US" dirty="0"/>
        </a:p>
      </dgm:t>
    </dgm:pt>
    <dgm:pt modelId="{5B0D8715-778F-4C50-B613-2A544583A808}" type="parTrans" cxnId="{4CF561D0-BBE3-4DA6-B802-CEFA64DACB77}">
      <dgm:prSet/>
      <dgm:spPr/>
      <dgm:t>
        <a:bodyPr/>
        <a:lstStyle/>
        <a:p>
          <a:endParaRPr lang="en-US"/>
        </a:p>
      </dgm:t>
    </dgm:pt>
    <dgm:pt modelId="{0A93B166-E340-4F01-8721-EE93C177FDD0}" type="sibTrans" cxnId="{4CF561D0-BBE3-4DA6-B802-CEFA64DACB77}">
      <dgm:prSet/>
      <dgm:spPr/>
      <dgm:t>
        <a:bodyPr/>
        <a:lstStyle/>
        <a:p>
          <a:endParaRPr lang="en-US"/>
        </a:p>
      </dgm:t>
    </dgm:pt>
    <dgm:pt modelId="{95A0BFB2-2544-4F10-BFF9-DD1F51C8E8E1}">
      <dgm:prSet phldrT="[Text]"/>
      <dgm:spPr/>
      <dgm:t>
        <a:bodyPr/>
        <a:lstStyle/>
        <a:p>
          <a:r>
            <a:rPr lang="en-US" b="0" i="0" dirty="0"/>
            <a:t>Build a dynamic community, including engaging the next generation of leaders.</a:t>
          </a:r>
          <a:endParaRPr lang="en-US" dirty="0"/>
        </a:p>
      </dgm:t>
    </dgm:pt>
    <dgm:pt modelId="{604D1C75-A19F-4FD1-BC82-E792A6744D4E}" type="parTrans" cxnId="{33811D76-D211-401A-B288-C724D8AB9494}">
      <dgm:prSet/>
      <dgm:spPr/>
      <dgm:t>
        <a:bodyPr/>
        <a:lstStyle/>
        <a:p>
          <a:endParaRPr lang="en-US"/>
        </a:p>
      </dgm:t>
    </dgm:pt>
    <dgm:pt modelId="{FC22E830-0FB6-4F18-A42F-72CEEB172676}" type="sibTrans" cxnId="{33811D76-D211-401A-B288-C724D8AB9494}">
      <dgm:prSet/>
      <dgm:spPr/>
      <dgm:t>
        <a:bodyPr/>
        <a:lstStyle/>
        <a:p>
          <a:endParaRPr lang="en-US"/>
        </a:p>
      </dgm:t>
    </dgm:pt>
    <dgm:pt modelId="{1C79A29D-750A-4FAF-B6AD-995E2C99336E}" type="pres">
      <dgm:prSet presAssocID="{5A4410BE-F50A-45AE-95E7-E2B36B1E850E}" presName="linearFlow" presStyleCnt="0">
        <dgm:presLayoutVars>
          <dgm:dir/>
          <dgm:resizeHandles val="exact"/>
        </dgm:presLayoutVars>
      </dgm:prSet>
      <dgm:spPr/>
    </dgm:pt>
    <dgm:pt modelId="{E01F8E9B-D886-44AF-9C82-64E58259ABDD}" type="pres">
      <dgm:prSet presAssocID="{167B7F44-ED42-44BF-A2C9-8A22B7014407}" presName="composite" presStyleCnt="0"/>
      <dgm:spPr/>
    </dgm:pt>
    <dgm:pt modelId="{52E24C6C-48D1-4034-A690-20BC701D6986}" type="pres">
      <dgm:prSet presAssocID="{167B7F44-ED42-44BF-A2C9-8A22B7014407}" presName="imgShp" presStyleLbl="fgImgPlace1" presStyleIdx="0" presStyleCnt="5" custLinFactNeighborX="-61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77C6DE5C-F6D5-4642-A321-3736EE5E8FC3}" type="pres">
      <dgm:prSet presAssocID="{167B7F44-ED42-44BF-A2C9-8A22B7014407}" presName="txShp" presStyleLbl="node1" presStyleIdx="0" presStyleCnt="5">
        <dgm:presLayoutVars>
          <dgm:bulletEnabled val="1"/>
        </dgm:presLayoutVars>
      </dgm:prSet>
      <dgm:spPr/>
    </dgm:pt>
    <dgm:pt modelId="{F646D14C-C970-45DF-B99E-9FED53B075AB}" type="pres">
      <dgm:prSet presAssocID="{9BE364DE-DFEC-405D-AC1E-2468D845016F}" presName="spacing" presStyleCnt="0"/>
      <dgm:spPr/>
    </dgm:pt>
    <dgm:pt modelId="{ED4F6CDE-5B74-48A8-8D70-01D5BF72E23F}" type="pres">
      <dgm:prSet presAssocID="{BA001F85-02B3-4379-9640-9BADDAA3181C}" presName="composite" presStyleCnt="0"/>
      <dgm:spPr/>
    </dgm:pt>
    <dgm:pt modelId="{14DC065A-15B1-4E0C-BE0E-6CD50E58B2DC}" type="pres">
      <dgm:prSet presAssocID="{BA001F85-02B3-4379-9640-9BADDAA3181C}" presName="imgShp" presStyleLbl="fgImgPlace1" presStyleIdx="1" presStyleCnt="5" custLinFactNeighborX="-7370" custLinFactNeighborY="-122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03B6C57A-E529-4ABC-B566-1179F5EB5581}" type="pres">
      <dgm:prSet presAssocID="{BA001F85-02B3-4379-9640-9BADDAA3181C}" presName="txShp" presStyleLbl="node1" presStyleIdx="1" presStyleCnt="5">
        <dgm:presLayoutVars>
          <dgm:bulletEnabled val="1"/>
        </dgm:presLayoutVars>
      </dgm:prSet>
      <dgm:spPr/>
    </dgm:pt>
    <dgm:pt modelId="{3214F690-840A-4F5F-A205-4B22F6A87DA1}" type="pres">
      <dgm:prSet presAssocID="{0E0A66A9-7329-4D94-81BB-E145EA5DF84C}" presName="spacing" presStyleCnt="0"/>
      <dgm:spPr/>
    </dgm:pt>
    <dgm:pt modelId="{BDD28C08-EBB8-48C3-8D3D-7AC266F29EBF}" type="pres">
      <dgm:prSet presAssocID="{CB9185EE-BFCB-4E6E-B697-357BB68DFDFB}" presName="composite" presStyleCnt="0"/>
      <dgm:spPr/>
    </dgm:pt>
    <dgm:pt modelId="{230CEAA5-D3F1-4101-9946-D97BFBDE8EA8}" type="pres">
      <dgm:prSet presAssocID="{CB9185EE-BFCB-4E6E-B697-357BB68DFDFB}" presName="imgShp" presStyleLbl="fgImgPlace1" presStyleIdx="2" presStyleCnt="5" custLinFactNeighborX="-9212" custLinFactNeighborY="246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170F8F21-13E6-47F5-B72E-EA3C12AA1C23}" type="pres">
      <dgm:prSet presAssocID="{CB9185EE-BFCB-4E6E-B697-357BB68DFDFB}" presName="txShp" presStyleLbl="node1" presStyleIdx="2" presStyleCnt="5">
        <dgm:presLayoutVars>
          <dgm:bulletEnabled val="1"/>
        </dgm:presLayoutVars>
      </dgm:prSet>
      <dgm:spPr/>
    </dgm:pt>
    <dgm:pt modelId="{95707769-D98B-44B0-9D59-6A4DD46FEC97}" type="pres">
      <dgm:prSet presAssocID="{0D0EA45A-E451-41C1-ACA1-650285A2B12C}" presName="spacing" presStyleCnt="0"/>
      <dgm:spPr/>
    </dgm:pt>
    <dgm:pt modelId="{14E1848F-99ED-41C9-AD4C-3720A8E4B4DA}" type="pres">
      <dgm:prSet presAssocID="{B54D5200-C00D-4F70-9F40-A1F25C76C2C6}" presName="composite" presStyleCnt="0"/>
      <dgm:spPr/>
    </dgm:pt>
    <dgm:pt modelId="{AF1DB191-21F9-4531-BCA6-BE2716A574AE}" type="pres">
      <dgm:prSet presAssocID="{B54D5200-C00D-4F70-9F40-A1F25C76C2C6}" presName="imgShp" presStyleLbl="fgImgPlace1" presStyleIdx="3" presStyleCnt="5" custLinFactNeighborX="-14125" custLinFactNeighborY="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with solid fill"/>
        </a:ext>
      </dgm:extLst>
    </dgm:pt>
    <dgm:pt modelId="{515362CF-1998-4692-844C-D06959270CDA}" type="pres">
      <dgm:prSet presAssocID="{B54D5200-C00D-4F70-9F40-A1F25C76C2C6}" presName="txShp" presStyleLbl="node1" presStyleIdx="3" presStyleCnt="5">
        <dgm:presLayoutVars>
          <dgm:bulletEnabled val="1"/>
        </dgm:presLayoutVars>
      </dgm:prSet>
      <dgm:spPr/>
    </dgm:pt>
    <dgm:pt modelId="{E70970AE-ED86-4CB4-BF98-3CF435869F0E}" type="pres">
      <dgm:prSet presAssocID="{0A93B166-E340-4F01-8721-EE93C177FDD0}" presName="spacing" presStyleCnt="0"/>
      <dgm:spPr/>
    </dgm:pt>
    <dgm:pt modelId="{30958407-6B52-4092-BD1E-2441AEC41D93}" type="pres">
      <dgm:prSet presAssocID="{95A0BFB2-2544-4F10-BFF9-DD1F51C8E8E1}" presName="composite" presStyleCnt="0"/>
      <dgm:spPr/>
    </dgm:pt>
    <dgm:pt modelId="{F6D43082-0953-45AE-99EB-4F128E036D3F}" type="pres">
      <dgm:prSet presAssocID="{95A0BFB2-2544-4F10-BFF9-DD1F51C8E8E1}" presName="imgShp" presStyleLbl="fgImgPlace1" presStyleIdx="4" presStyleCnt="5" custLinFactNeighborX="-1228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dge 5 with solid fill"/>
        </a:ext>
      </dgm:extLst>
    </dgm:pt>
    <dgm:pt modelId="{6A3E7F68-DAE4-48CF-B420-36BAEF286923}" type="pres">
      <dgm:prSet presAssocID="{95A0BFB2-2544-4F10-BFF9-DD1F51C8E8E1}" presName="txShp" presStyleLbl="node1" presStyleIdx="4" presStyleCnt="5">
        <dgm:presLayoutVars>
          <dgm:bulletEnabled val="1"/>
        </dgm:presLayoutVars>
      </dgm:prSet>
      <dgm:spPr/>
    </dgm:pt>
  </dgm:ptLst>
  <dgm:cxnLst>
    <dgm:cxn modelId="{CFCF9414-44DD-40C5-87B5-AD92661FF9D2}" type="presOf" srcId="{CB9185EE-BFCB-4E6E-B697-357BB68DFDFB}" destId="{170F8F21-13E6-47F5-B72E-EA3C12AA1C23}" srcOrd="0" destOrd="0" presId="urn:microsoft.com/office/officeart/2005/8/layout/vList3"/>
    <dgm:cxn modelId="{D443311A-0985-4359-AA9D-39038E225F2D}" type="presOf" srcId="{95A0BFB2-2544-4F10-BFF9-DD1F51C8E8E1}" destId="{6A3E7F68-DAE4-48CF-B420-36BAEF286923}" srcOrd="0" destOrd="0" presId="urn:microsoft.com/office/officeart/2005/8/layout/vList3"/>
    <dgm:cxn modelId="{723EEF27-445E-4FF3-9420-C0F7F44E44F5}" srcId="{5A4410BE-F50A-45AE-95E7-E2B36B1E850E}" destId="{BA001F85-02B3-4379-9640-9BADDAA3181C}" srcOrd="1" destOrd="0" parTransId="{7180A067-34B8-424C-88AA-29E3A279765D}" sibTransId="{0E0A66A9-7329-4D94-81BB-E145EA5DF84C}"/>
    <dgm:cxn modelId="{33811D76-D211-401A-B288-C724D8AB9494}" srcId="{5A4410BE-F50A-45AE-95E7-E2B36B1E850E}" destId="{95A0BFB2-2544-4F10-BFF9-DD1F51C8E8E1}" srcOrd="4" destOrd="0" parTransId="{604D1C75-A19F-4FD1-BC82-E792A6744D4E}" sibTransId="{FC22E830-0FB6-4F18-A42F-72CEEB172676}"/>
    <dgm:cxn modelId="{5FE14877-9F29-4FA8-95C2-6B2B4DB5BC0E}" srcId="{5A4410BE-F50A-45AE-95E7-E2B36B1E850E}" destId="{167B7F44-ED42-44BF-A2C9-8A22B7014407}" srcOrd="0" destOrd="0" parTransId="{F15FBCC3-3436-4938-A21A-E4F6B2587CFC}" sibTransId="{9BE364DE-DFEC-405D-AC1E-2468D845016F}"/>
    <dgm:cxn modelId="{057F157F-22A0-49A5-A0FD-C07D7DFB64D2}" type="presOf" srcId="{5A4410BE-F50A-45AE-95E7-E2B36B1E850E}" destId="{1C79A29D-750A-4FAF-B6AD-995E2C99336E}" srcOrd="0" destOrd="0" presId="urn:microsoft.com/office/officeart/2005/8/layout/vList3"/>
    <dgm:cxn modelId="{0880CAA8-809F-4B91-BD30-C923B5D73A44}" srcId="{5A4410BE-F50A-45AE-95E7-E2B36B1E850E}" destId="{CB9185EE-BFCB-4E6E-B697-357BB68DFDFB}" srcOrd="2" destOrd="0" parTransId="{A2CAE5F5-5172-47B6-87E3-8C82D8A194C3}" sibTransId="{0D0EA45A-E451-41C1-ACA1-650285A2B12C}"/>
    <dgm:cxn modelId="{348A2FC1-6A70-4BE0-AFD7-650A23DAF84B}" type="presOf" srcId="{167B7F44-ED42-44BF-A2C9-8A22B7014407}" destId="{77C6DE5C-F6D5-4642-A321-3736EE5E8FC3}" srcOrd="0" destOrd="0" presId="urn:microsoft.com/office/officeart/2005/8/layout/vList3"/>
    <dgm:cxn modelId="{4CF561D0-BBE3-4DA6-B802-CEFA64DACB77}" srcId="{5A4410BE-F50A-45AE-95E7-E2B36B1E850E}" destId="{B54D5200-C00D-4F70-9F40-A1F25C76C2C6}" srcOrd="3" destOrd="0" parTransId="{5B0D8715-778F-4C50-B613-2A544583A808}" sibTransId="{0A93B166-E340-4F01-8721-EE93C177FDD0}"/>
    <dgm:cxn modelId="{322F83D7-B4C7-403E-AE7D-73DB2886DC53}" type="presOf" srcId="{B54D5200-C00D-4F70-9F40-A1F25C76C2C6}" destId="{515362CF-1998-4692-844C-D06959270CDA}" srcOrd="0" destOrd="0" presId="urn:microsoft.com/office/officeart/2005/8/layout/vList3"/>
    <dgm:cxn modelId="{8894FADE-6628-408D-8FA7-E968B04488DB}" type="presOf" srcId="{BA001F85-02B3-4379-9640-9BADDAA3181C}" destId="{03B6C57A-E529-4ABC-B566-1179F5EB5581}" srcOrd="0" destOrd="0" presId="urn:microsoft.com/office/officeart/2005/8/layout/vList3"/>
    <dgm:cxn modelId="{3F3BB38A-27E6-4D73-9F63-067AB9AFC58E}" type="presParOf" srcId="{1C79A29D-750A-4FAF-B6AD-995E2C99336E}" destId="{E01F8E9B-D886-44AF-9C82-64E58259ABDD}" srcOrd="0" destOrd="0" presId="urn:microsoft.com/office/officeart/2005/8/layout/vList3"/>
    <dgm:cxn modelId="{911E252E-97D5-4585-8CC3-290B60EE2D7B}" type="presParOf" srcId="{E01F8E9B-D886-44AF-9C82-64E58259ABDD}" destId="{52E24C6C-48D1-4034-A690-20BC701D6986}" srcOrd="0" destOrd="0" presId="urn:microsoft.com/office/officeart/2005/8/layout/vList3"/>
    <dgm:cxn modelId="{6456834C-22B9-4EEB-878C-C69499138C54}" type="presParOf" srcId="{E01F8E9B-D886-44AF-9C82-64E58259ABDD}" destId="{77C6DE5C-F6D5-4642-A321-3736EE5E8FC3}" srcOrd="1" destOrd="0" presId="urn:microsoft.com/office/officeart/2005/8/layout/vList3"/>
    <dgm:cxn modelId="{D0C8499A-BD2E-49E1-B201-7187E8EAF296}" type="presParOf" srcId="{1C79A29D-750A-4FAF-B6AD-995E2C99336E}" destId="{F646D14C-C970-45DF-B99E-9FED53B075AB}" srcOrd="1" destOrd="0" presId="urn:microsoft.com/office/officeart/2005/8/layout/vList3"/>
    <dgm:cxn modelId="{DAFFF5F2-D10B-4F71-9B52-1E9BC6A8B2C4}" type="presParOf" srcId="{1C79A29D-750A-4FAF-B6AD-995E2C99336E}" destId="{ED4F6CDE-5B74-48A8-8D70-01D5BF72E23F}" srcOrd="2" destOrd="0" presId="urn:microsoft.com/office/officeart/2005/8/layout/vList3"/>
    <dgm:cxn modelId="{3FC55326-7746-4635-946C-7C5526570197}" type="presParOf" srcId="{ED4F6CDE-5B74-48A8-8D70-01D5BF72E23F}" destId="{14DC065A-15B1-4E0C-BE0E-6CD50E58B2DC}" srcOrd="0" destOrd="0" presId="urn:microsoft.com/office/officeart/2005/8/layout/vList3"/>
    <dgm:cxn modelId="{671857D5-14CA-4F78-A31E-34B03CFF85FC}" type="presParOf" srcId="{ED4F6CDE-5B74-48A8-8D70-01D5BF72E23F}" destId="{03B6C57A-E529-4ABC-B566-1179F5EB5581}" srcOrd="1" destOrd="0" presId="urn:microsoft.com/office/officeart/2005/8/layout/vList3"/>
    <dgm:cxn modelId="{BAB09D3A-7D08-47C3-A0D2-3813BE7DDAB4}" type="presParOf" srcId="{1C79A29D-750A-4FAF-B6AD-995E2C99336E}" destId="{3214F690-840A-4F5F-A205-4B22F6A87DA1}" srcOrd="3" destOrd="0" presId="urn:microsoft.com/office/officeart/2005/8/layout/vList3"/>
    <dgm:cxn modelId="{6ECE3DFC-1823-4C94-BED8-96D326FCCA81}" type="presParOf" srcId="{1C79A29D-750A-4FAF-B6AD-995E2C99336E}" destId="{BDD28C08-EBB8-48C3-8D3D-7AC266F29EBF}" srcOrd="4" destOrd="0" presId="urn:microsoft.com/office/officeart/2005/8/layout/vList3"/>
    <dgm:cxn modelId="{6F9E9C41-71F5-497C-9D3E-ECF236151EA3}" type="presParOf" srcId="{BDD28C08-EBB8-48C3-8D3D-7AC266F29EBF}" destId="{230CEAA5-D3F1-4101-9946-D97BFBDE8EA8}" srcOrd="0" destOrd="0" presId="urn:microsoft.com/office/officeart/2005/8/layout/vList3"/>
    <dgm:cxn modelId="{7AC1E7CC-61B0-48ED-B0CE-637F755F87C6}" type="presParOf" srcId="{BDD28C08-EBB8-48C3-8D3D-7AC266F29EBF}" destId="{170F8F21-13E6-47F5-B72E-EA3C12AA1C23}" srcOrd="1" destOrd="0" presId="urn:microsoft.com/office/officeart/2005/8/layout/vList3"/>
    <dgm:cxn modelId="{D7B693E6-C853-469D-9231-83B2107A3174}" type="presParOf" srcId="{1C79A29D-750A-4FAF-B6AD-995E2C99336E}" destId="{95707769-D98B-44B0-9D59-6A4DD46FEC97}" srcOrd="5" destOrd="0" presId="urn:microsoft.com/office/officeart/2005/8/layout/vList3"/>
    <dgm:cxn modelId="{33B7912D-90C7-4084-9017-7EA12BDDF68A}" type="presParOf" srcId="{1C79A29D-750A-4FAF-B6AD-995E2C99336E}" destId="{14E1848F-99ED-41C9-AD4C-3720A8E4B4DA}" srcOrd="6" destOrd="0" presId="urn:microsoft.com/office/officeart/2005/8/layout/vList3"/>
    <dgm:cxn modelId="{FE37B2DD-B171-4C34-B07B-57CA4FAA80CF}" type="presParOf" srcId="{14E1848F-99ED-41C9-AD4C-3720A8E4B4DA}" destId="{AF1DB191-21F9-4531-BCA6-BE2716A574AE}" srcOrd="0" destOrd="0" presId="urn:microsoft.com/office/officeart/2005/8/layout/vList3"/>
    <dgm:cxn modelId="{780BE499-380E-4D0C-91B5-A3949E510CA1}" type="presParOf" srcId="{14E1848F-99ED-41C9-AD4C-3720A8E4B4DA}" destId="{515362CF-1998-4692-844C-D06959270CDA}" srcOrd="1" destOrd="0" presId="urn:microsoft.com/office/officeart/2005/8/layout/vList3"/>
    <dgm:cxn modelId="{683A17ED-0C5F-413E-B072-11C864E03467}" type="presParOf" srcId="{1C79A29D-750A-4FAF-B6AD-995E2C99336E}" destId="{E70970AE-ED86-4CB4-BF98-3CF435869F0E}" srcOrd="7" destOrd="0" presId="urn:microsoft.com/office/officeart/2005/8/layout/vList3"/>
    <dgm:cxn modelId="{D6A90A7E-8381-45DB-871F-1686ECB5C05F}" type="presParOf" srcId="{1C79A29D-750A-4FAF-B6AD-995E2C99336E}" destId="{30958407-6B52-4092-BD1E-2441AEC41D93}" srcOrd="8" destOrd="0" presId="urn:microsoft.com/office/officeart/2005/8/layout/vList3"/>
    <dgm:cxn modelId="{CF92F9D5-0F34-4696-8F76-3DF4274E35E3}" type="presParOf" srcId="{30958407-6B52-4092-BD1E-2441AEC41D93}" destId="{F6D43082-0953-45AE-99EB-4F128E036D3F}" srcOrd="0" destOrd="0" presId="urn:microsoft.com/office/officeart/2005/8/layout/vList3"/>
    <dgm:cxn modelId="{F2D8B0EF-A026-4196-970D-00DB934CA1D9}" type="presParOf" srcId="{30958407-6B52-4092-BD1E-2441AEC41D93}" destId="{6A3E7F68-DAE4-48CF-B420-36BAEF28692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C755B-2537-48A7-A77F-7DEB55BCC905}">
      <dsp:nvSpPr>
        <dsp:cNvPr id="0" name=""/>
        <dsp:cNvSpPr/>
      </dsp:nvSpPr>
      <dsp:spPr>
        <a:xfrm>
          <a:off x="0" y="69081"/>
          <a:ext cx="3426519" cy="2055911"/>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Four days</a:t>
          </a:r>
        </a:p>
      </dsp:txBody>
      <dsp:txXfrm>
        <a:off x="0" y="69081"/>
        <a:ext cx="3426519" cy="2055911"/>
      </dsp:txXfrm>
    </dsp:sp>
    <dsp:sp modelId="{1F2E7B9B-07F0-4F54-A5F3-B51B80AFBDF0}">
      <dsp:nvSpPr>
        <dsp:cNvPr id="0" name=""/>
        <dsp:cNvSpPr/>
      </dsp:nvSpPr>
      <dsp:spPr>
        <a:xfrm>
          <a:off x="3769171" y="69081"/>
          <a:ext cx="3426519" cy="2055911"/>
        </a:xfrm>
        <a:prstGeom prst="rect">
          <a:avLst/>
        </a:prstGeom>
        <a:solidFill>
          <a:schemeClr val="accent2">
            <a:shade val="80000"/>
            <a:hueOff val="148702"/>
            <a:satOff val="-5596"/>
            <a:lumOff val="7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Over 1600 attendees</a:t>
          </a:r>
        </a:p>
      </dsp:txBody>
      <dsp:txXfrm>
        <a:off x="3769171" y="69081"/>
        <a:ext cx="3426519" cy="2055911"/>
      </dsp:txXfrm>
    </dsp:sp>
    <dsp:sp modelId="{DD65E063-B8EB-43A9-99F1-5888D954FA5C}">
      <dsp:nvSpPr>
        <dsp:cNvPr id="0" name=""/>
        <dsp:cNvSpPr/>
      </dsp:nvSpPr>
      <dsp:spPr>
        <a:xfrm>
          <a:off x="7538342" y="69081"/>
          <a:ext cx="3426519" cy="2055911"/>
        </a:xfrm>
        <a:prstGeom prst="rect">
          <a:avLst/>
        </a:prstGeom>
        <a:solidFill>
          <a:schemeClr val="accent2">
            <a:shade val="80000"/>
            <a:hueOff val="297404"/>
            <a:satOff val="-11191"/>
            <a:lumOff val="15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Over 180 different sessions held</a:t>
          </a:r>
        </a:p>
      </dsp:txBody>
      <dsp:txXfrm>
        <a:off x="7538342" y="69081"/>
        <a:ext cx="3426519" cy="2055911"/>
      </dsp:txXfrm>
    </dsp:sp>
    <dsp:sp modelId="{4AF7B92B-CC33-4075-B1BD-1220D5610E52}">
      <dsp:nvSpPr>
        <dsp:cNvPr id="0" name=""/>
        <dsp:cNvSpPr/>
      </dsp:nvSpPr>
      <dsp:spPr>
        <a:xfrm>
          <a:off x="1884585" y="2467644"/>
          <a:ext cx="3426519" cy="2055911"/>
        </a:xfrm>
        <a:prstGeom prst="rect">
          <a:avLst/>
        </a:prstGeom>
        <a:solidFill>
          <a:schemeClr val="accent2">
            <a:shade val="80000"/>
            <a:hueOff val="446105"/>
            <a:satOff val="-16787"/>
            <a:lumOff val="23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Over 95 countries represented</a:t>
          </a:r>
        </a:p>
      </dsp:txBody>
      <dsp:txXfrm>
        <a:off x="1884585" y="2467644"/>
        <a:ext cx="3426519" cy="2055911"/>
      </dsp:txXfrm>
    </dsp:sp>
    <dsp:sp modelId="{99DFAF2A-0040-47EE-8D10-0EF83E7C7410}">
      <dsp:nvSpPr>
        <dsp:cNvPr id="0" name=""/>
        <dsp:cNvSpPr/>
      </dsp:nvSpPr>
      <dsp:spPr>
        <a:xfrm>
          <a:off x="5653756" y="2467644"/>
          <a:ext cx="3426519" cy="2055911"/>
        </a:xfrm>
        <a:prstGeom prst="rect">
          <a:avLst/>
        </a:prstGeom>
        <a:solidFill>
          <a:schemeClr val="accent2">
            <a:shade val="80000"/>
            <a:hueOff val="594807"/>
            <a:satOff val="-22382"/>
            <a:lumOff val="31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Official delegations from the Ministries of Health of 28 countries</a:t>
          </a:r>
        </a:p>
      </dsp:txBody>
      <dsp:txXfrm>
        <a:off x="5653756" y="2467644"/>
        <a:ext cx="3426519" cy="2055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6DE5C-F6D5-4642-A321-3736EE5E8FC3}">
      <dsp:nvSpPr>
        <dsp:cNvPr id="0" name=""/>
        <dsp:cNvSpPr/>
      </dsp:nvSpPr>
      <dsp:spPr>
        <a:xfrm rot="10800000">
          <a:off x="2021800" y="2224"/>
          <a:ext cx="7291633" cy="740743"/>
        </a:xfrm>
        <a:prstGeom prst="homePlate">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47"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Enable pathways to drive collaboration, coordination, cross-country learning, and alignment within the maternal and newborn health community.</a:t>
          </a:r>
          <a:endParaRPr lang="en-US" sz="1500" kern="1200" dirty="0"/>
        </a:p>
      </dsp:txBody>
      <dsp:txXfrm rot="10800000">
        <a:off x="2206986" y="2224"/>
        <a:ext cx="7106447" cy="740743"/>
      </dsp:txXfrm>
    </dsp:sp>
    <dsp:sp modelId="{52E24C6C-48D1-4034-A690-20BC701D6986}">
      <dsp:nvSpPr>
        <dsp:cNvPr id="0" name=""/>
        <dsp:cNvSpPr/>
      </dsp:nvSpPr>
      <dsp:spPr>
        <a:xfrm>
          <a:off x="1605946" y="2224"/>
          <a:ext cx="740743" cy="74074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B6C57A-E529-4ABC-B566-1179F5EB5581}">
      <dsp:nvSpPr>
        <dsp:cNvPr id="0" name=""/>
        <dsp:cNvSpPr/>
      </dsp:nvSpPr>
      <dsp:spPr>
        <a:xfrm rot="10800000">
          <a:off x="2021800" y="964085"/>
          <a:ext cx="7291633" cy="740743"/>
        </a:xfrm>
        <a:prstGeom prst="homePlate">
          <a:avLst/>
        </a:prstGeom>
        <a:solidFill>
          <a:schemeClr val="accent2">
            <a:shade val="80000"/>
            <a:hueOff val="148702"/>
            <a:satOff val="-5596"/>
            <a:lumOff val="7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47"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Lead with evidence, share successes and effective implementation strategies, and identify promising solutions to improve maternal and newborn health and prevent stillbirths.</a:t>
          </a:r>
          <a:endParaRPr lang="en-US" sz="1500" kern="1200" dirty="0"/>
        </a:p>
      </dsp:txBody>
      <dsp:txXfrm rot="10800000">
        <a:off x="2206986" y="964085"/>
        <a:ext cx="7106447" cy="740743"/>
      </dsp:txXfrm>
    </dsp:sp>
    <dsp:sp modelId="{14DC065A-15B1-4E0C-BE0E-6CD50E58B2DC}">
      <dsp:nvSpPr>
        <dsp:cNvPr id="0" name=""/>
        <dsp:cNvSpPr/>
      </dsp:nvSpPr>
      <dsp:spPr>
        <a:xfrm>
          <a:off x="1596835" y="954989"/>
          <a:ext cx="740743" cy="74074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0F8F21-13E6-47F5-B72E-EA3C12AA1C23}">
      <dsp:nvSpPr>
        <dsp:cNvPr id="0" name=""/>
        <dsp:cNvSpPr/>
      </dsp:nvSpPr>
      <dsp:spPr>
        <a:xfrm rot="10800000">
          <a:off x="2021800" y="1925947"/>
          <a:ext cx="7291633" cy="740743"/>
        </a:xfrm>
        <a:prstGeom prst="homePlate">
          <a:avLst/>
        </a:prstGeom>
        <a:solidFill>
          <a:schemeClr val="accent2">
            <a:shade val="80000"/>
            <a:hueOff val="297404"/>
            <a:satOff val="-11191"/>
            <a:lumOff val="15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47"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Review and recognize country, regional, and global progress toward MNH targets and milestones.</a:t>
          </a:r>
          <a:endParaRPr lang="en-US" sz="1500" kern="1200" dirty="0"/>
        </a:p>
      </dsp:txBody>
      <dsp:txXfrm rot="10800000">
        <a:off x="2206986" y="1925947"/>
        <a:ext cx="7106447" cy="740743"/>
      </dsp:txXfrm>
    </dsp:sp>
    <dsp:sp modelId="{230CEAA5-D3F1-4101-9946-D97BFBDE8EA8}">
      <dsp:nvSpPr>
        <dsp:cNvPr id="0" name=""/>
        <dsp:cNvSpPr/>
      </dsp:nvSpPr>
      <dsp:spPr>
        <a:xfrm>
          <a:off x="1583191" y="1944206"/>
          <a:ext cx="740743" cy="74074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5362CF-1998-4692-844C-D06959270CDA}">
      <dsp:nvSpPr>
        <dsp:cNvPr id="0" name=""/>
        <dsp:cNvSpPr/>
      </dsp:nvSpPr>
      <dsp:spPr>
        <a:xfrm rot="10800000">
          <a:off x="2021800" y="2887808"/>
          <a:ext cx="7291633" cy="740743"/>
        </a:xfrm>
        <a:prstGeom prst="homePlate">
          <a:avLst/>
        </a:prstGeom>
        <a:solidFill>
          <a:schemeClr val="accent2">
            <a:shade val="80000"/>
            <a:hueOff val="446105"/>
            <a:satOff val="-16787"/>
            <a:lumOff val="23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47"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Prioritize actions to accelerate progress towards meeting the 2030 Sustainable Development Goals.</a:t>
          </a:r>
          <a:endParaRPr lang="en-US" sz="1500" kern="1200" dirty="0"/>
        </a:p>
      </dsp:txBody>
      <dsp:txXfrm rot="10800000">
        <a:off x="2206986" y="2887808"/>
        <a:ext cx="7106447" cy="740743"/>
      </dsp:txXfrm>
    </dsp:sp>
    <dsp:sp modelId="{AF1DB191-21F9-4531-BCA6-BE2716A574AE}">
      <dsp:nvSpPr>
        <dsp:cNvPr id="0" name=""/>
        <dsp:cNvSpPr/>
      </dsp:nvSpPr>
      <dsp:spPr>
        <a:xfrm>
          <a:off x="1546798" y="2887808"/>
          <a:ext cx="740743" cy="740743"/>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3E7F68-DAE4-48CF-B420-36BAEF286923}">
      <dsp:nvSpPr>
        <dsp:cNvPr id="0" name=""/>
        <dsp:cNvSpPr/>
      </dsp:nvSpPr>
      <dsp:spPr>
        <a:xfrm rot="10800000">
          <a:off x="2021800" y="3849669"/>
          <a:ext cx="7291633" cy="740743"/>
        </a:xfrm>
        <a:prstGeom prst="homePlate">
          <a:avLst/>
        </a:prstGeom>
        <a:solidFill>
          <a:schemeClr val="accent2">
            <a:shade val="80000"/>
            <a:hueOff val="594807"/>
            <a:satOff val="-22382"/>
            <a:lumOff val="31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647"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Build a dynamic community, including engaging the next generation of leaders.</a:t>
          </a:r>
          <a:endParaRPr lang="en-US" sz="1500" kern="1200" dirty="0"/>
        </a:p>
      </dsp:txBody>
      <dsp:txXfrm rot="10800000">
        <a:off x="2206986" y="3849669"/>
        <a:ext cx="7106447" cy="740743"/>
      </dsp:txXfrm>
    </dsp:sp>
    <dsp:sp modelId="{F6D43082-0953-45AE-99EB-4F128E036D3F}">
      <dsp:nvSpPr>
        <dsp:cNvPr id="0" name=""/>
        <dsp:cNvSpPr/>
      </dsp:nvSpPr>
      <dsp:spPr>
        <a:xfrm>
          <a:off x="1560442" y="3849669"/>
          <a:ext cx="740743" cy="740743"/>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3dbbd6cbbd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625"/>
              </a:spcBef>
              <a:spcAft>
                <a:spcPts val="0"/>
              </a:spcAft>
              <a:buClr>
                <a:schemeClr val="dk1"/>
              </a:buClr>
              <a:buSzPts val="1100"/>
              <a:buFont typeface="Arial"/>
              <a:buNone/>
            </a:pPr>
            <a:r>
              <a:rPr lang="en-CA" sz="1600" b="1">
                <a:solidFill>
                  <a:srgbClr val="FF5100"/>
                </a:solidFill>
                <a:latin typeface="Calibri"/>
                <a:ea typeface="Calibri"/>
                <a:cs typeface="Calibri"/>
                <a:sym typeface="Calibri"/>
              </a:rPr>
              <a:t>General tips</a:t>
            </a:r>
            <a:endParaRPr sz="1600" b="1">
              <a:solidFill>
                <a:srgbClr val="FF5100"/>
              </a:solidFill>
              <a:latin typeface="Calibri"/>
              <a:ea typeface="Calibri"/>
              <a:cs typeface="Calibri"/>
              <a:sym typeface="Calibri"/>
            </a:endParaRPr>
          </a:p>
          <a:p>
            <a:pPr marL="457200" lvl="0" indent="-298450" algn="l" rtl="0">
              <a:lnSpc>
                <a:spcPct val="100000"/>
              </a:lnSpc>
              <a:spcBef>
                <a:spcPts val="1400"/>
              </a:spcBef>
              <a:spcAft>
                <a:spcPts val="0"/>
              </a:spcAft>
              <a:buClr>
                <a:schemeClr val="dk1"/>
              </a:buClr>
              <a:buSzPts val="1100"/>
              <a:buFont typeface="Calibri"/>
              <a:buChar char="●"/>
            </a:pPr>
            <a:r>
              <a:rPr lang="en-CA">
                <a:solidFill>
                  <a:schemeClr val="dk1"/>
                </a:solidFill>
                <a:latin typeface="Calibri"/>
                <a:ea typeface="Calibri"/>
                <a:cs typeface="Calibri"/>
                <a:sym typeface="Calibri"/>
              </a:rPr>
              <a:t>Avoid flashy transitions, elaborate animations or sound effects: they can be distracting, and they also add to your file size so that your presentation might be difficult to load.</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Simplicity: simple, consistent slide layouts work best in ensuring your audience can follow along. </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Slide backgrounds should be subtle so that your content stand out. </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Leave some empty space: clutter reduces readability. Leave breathing room around text and image, so that they are easily distinguishable at a distance.  </a:t>
            </a:r>
            <a:endParaRPr>
              <a:solidFill>
                <a:schemeClr val="dk1"/>
              </a:solidFill>
              <a:latin typeface="Calibri"/>
              <a:ea typeface="Calibri"/>
              <a:cs typeface="Calibri"/>
              <a:sym typeface="Calibri"/>
            </a:endParaRPr>
          </a:p>
          <a:p>
            <a:pPr marL="457200" lvl="0" indent="-298450" algn="l" rtl="0">
              <a:lnSpc>
                <a:spcPct val="100000"/>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Standardize position, colors, and styles.</a:t>
            </a:r>
            <a:endParaRPr>
              <a:solidFill>
                <a:schemeClr val="dk1"/>
              </a:solidFill>
              <a:latin typeface="Calibri"/>
              <a:ea typeface="Calibri"/>
              <a:cs typeface="Calibri"/>
              <a:sym typeface="Calibri"/>
            </a:endParaRPr>
          </a:p>
          <a:p>
            <a:pPr marL="0" lvl="0" indent="0" algn="l" rtl="0">
              <a:lnSpc>
                <a:spcPct val="100000"/>
              </a:lnSpc>
              <a:spcBef>
                <a:spcPts val="2625"/>
              </a:spcBef>
              <a:spcAft>
                <a:spcPts val="0"/>
              </a:spcAft>
              <a:buClr>
                <a:schemeClr val="dk1"/>
              </a:buClr>
              <a:buSzPts val="1100"/>
              <a:buFont typeface="Arial"/>
              <a:buNone/>
            </a:pPr>
            <a:r>
              <a:rPr lang="en-CA" sz="1600" b="1">
                <a:solidFill>
                  <a:srgbClr val="FF5100"/>
                </a:solidFill>
                <a:latin typeface="Calibri"/>
                <a:ea typeface="Calibri"/>
                <a:cs typeface="Calibri"/>
                <a:sym typeface="Calibri"/>
              </a:rPr>
              <a:t>Font and text styles</a:t>
            </a:r>
            <a:endParaRPr sz="1600" b="1">
              <a:solidFill>
                <a:srgbClr val="FF5100"/>
              </a:solidFill>
              <a:latin typeface="Calibri"/>
              <a:ea typeface="Calibri"/>
              <a:cs typeface="Calibri"/>
              <a:sym typeface="Calibri"/>
            </a:endParaRPr>
          </a:p>
          <a:p>
            <a:pPr marL="457200" lvl="0" indent="-298450" algn="l" rtl="0">
              <a:lnSpc>
                <a:spcPct val="107916"/>
              </a:lnSpc>
              <a:spcBef>
                <a:spcPts val="800"/>
              </a:spcBef>
              <a:spcAft>
                <a:spcPts val="0"/>
              </a:spcAft>
              <a:buClr>
                <a:schemeClr val="dk1"/>
              </a:buClr>
              <a:buSzPts val="1100"/>
              <a:buFont typeface="Calibri"/>
              <a:buChar char="●"/>
            </a:pPr>
            <a:r>
              <a:rPr lang="en-CA">
                <a:solidFill>
                  <a:schemeClr val="dk1"/>
                </a:solidFill>
                <a:latin typeface="Calibri"/>
                <a:ea typeface="Calibri"/>
                <a:cs typeface="Calibri"/>
                <a:sym typeface="Calibri"/>
              </a:rPr>
              <a:t>Use a standard font that comes with the PowerPoint package to ensure your formatting will stay the same on different computers.</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Please use Calibri font.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Use bold and large font for headlines. Avoid all caps.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Font size should be no smaller than 24pt; to test readability, stand back 2m from the monitor to see if you can still read the slides.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All headlines should be the same font, and all body text should be the same font, so that the audience knows what to expect.</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Limit content to around 6 bullet points per slide. Use short sentences.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Use a single style of bullets throughout the presentation.</a:t>
            </a:r>
            <a:endParaRPr>
              <a:solidFill>
                <a:schemeClr val="dk1"/>
              </a:solidFill>
              <a:latin typeface="Calibri"/>
              <a:ea typeface="Calibri"/>
              <a:cs typeface="Calibri"/>
              <a:sym typeface="Calibri"/>
            </a:endParaRPr>
          </a:p>
          <a:p>
            <a:pPr marL="0" lvl="0" indent="0" algn="l" rtl="0">
              <a:lnSpc>
                <a:spcPct val="100000"/>
              </a:lnSpc>
              <a:spcBef>
                <a:spcPts val="2625"/>
              </a:spcBef>
              <a:spcAft>
                <a:spcPts val="0"/>
              </a:spcAft>
              <a:buClr>
                <a:schemeClr val="dk1"/>
              </a:buClr>
              <a:buSzPts val="1100"/>
              <a:buFont typeface="Arial"/>
              <a:buNone/>
            </a:pPr>
            <a:r>
              <a:rPr lang="en-CA" sz="1600" b="1">
                <a:solidFill>
                  <a:srgbClr val="FF5100"/>
                </a:solidFill>
                <a:latin typeface="Calibri"/>
                <a:ea typeface="Calibri"/>
                <a:cs typeface="Calibri"/>
                <a:sym typeface="Calibri"/>
              </a:rPr>
              <a:t>Colors</a:t>
            </a:r>
            <a:endParaRPr sz="1600" b="1">
              <a:solidFill>
                <a:srgbClr val="FF5100"/>
              </a:solidFill>
              <a:latin typeface="Calibri"/>
              <a:ea typeface="Calibri"/>
              <a:cs typeface="Calibri"/>
              <a:sym typeface="Calibri"/>
            </a:endParaRPr>
          </a:p>
          <a:p>
            <a:pPr marL="457200" lvl="0" indent="-298450" algn="l" rtl="0">
              <a:lnSpc>
                <a:spcPct val="107916"/>
              </a:lnSpc>
              <a:spcBef>
                <a:spcPts val="800"/>
              </a:spcBef>
              <a:spcAft>
                <a:spcPts val="0"/>
              </a:spcAft>
              <a:buClr>
                <a:schemeClr val="dk1"/>
              </a:buClr>
              <a:buSzPts val="1100"/>
              <a:buFont typeface="Calibri"/>
              <a:buChar char="●"/>
            </a:pPr>
            <a:r>
              <a:rPr lang="en-CA">
                <a:solidFill>
                  <a:schemeClr val="dk1"/>
                </a:solidFill>
                <a:latin typeface="Calibri"/>
                <a:ea typeface="Calibri"/>
                <a:cs typeface="Calibri"/>
                <a:sym typeface="Calibri"/>
              </a:rPr>
              <a:t>Color of text should clearly stand out from the background.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Consider the accessibility of different colors; some vibrant colors can be difficult to see on screen, especially for people with color-blindness. Some color combinations to avoid include:</a:t>
            </a:r>
            <a:endParaRPr>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a:solidFill>
                  <a:schemeClr val="dk1"/>
                </a:solidFill>
                <a:latin typeface="Calibri"/>
                <a:ea typeface="Calibri"/>
                <a:cs typeface="Calibri"/>
                <a:sym typeface="Calibri"/>
              </a:rPr>
              <a:t>Red and green </a:t>
            </a:r>
            <a:endParaRPr>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a:solidFill>
                  <a:schemeClr val="dk1"/>
                </a:solidFill>
                <a:latin typeface="Calibri"/>
                <a:ea typeface="Calibri"/>
                <a:cs typeface="Calibri"/>
                <a:sym typeface="Calibri"/>
              </a:rPr>
              <a:t>Green and brown</a:t>
            </a:r>
            <a:endParaRPr>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a:solidFill>
                  <a:schemeClr val="dk1"/>
                </a:solidFill>
                <a:latin typeface="Calibri"/>
                <a:ea typeface="Calibri"/>
                <a:cs typeface="Calibri"/>
                <a:sym typeface="Calibri"/>
              </a:rPr>
              <a:t>Blue and purple</a:t>
            </a:r>
            <a:endParaRPr>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a:solidFill>
                  <a:schemeClr val="dk1"/>
                </a:solidFill>
                <a:latin typeface="Calibri"/>
                <a:ea typeface="Calibri"/>
                <a:cs typeface="Calibri"/>
                <a:sym typeface="Calibri"/>
              </a:rPr>
              <a:t>Green and black</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Avoid using too many colors in one chart. Use different shades of colors can help if you have many datapoints to represent.</a:t>
            </a:r>
            <a:endParaRPr>
              <a:solidFill>
                <a:schemeClr val="dk1"/>
              </a:solidFill>
              <a:latin typeface="Calibri"/>
              <a:ea typeface="Calibri"/>
              <a:cs typeface="Calibri"/>
              <a:sym typeface="Calibri"/>
            </a:endParaRPr>
          </a:p>
          <a:p>
            <a:pPr marL="0" lvl="0" indent="0" algn="l" rtl="0">
              <a:lnSpc>
                <a:spcPct val="100000"/>
              </a:lnSpc>
              <a:spcBef>
                <a:spcPts val="2625"/>
              </a:spcBef>
              <a:spcAft>
                <a:spcPts val="0"/>
              </a:spcAft>
              <a:buClr>
                <a:schemeClr val="dk1"/>
              </a:buClr>
              <a:buSzPts val="1100"/>
              <a:buFont typeface="Arial"/>
              <a:buNone/>
            </a:pPr>
            <a:r>
              <a:rPr lang="en-CA" sz="1600" b="1">
                <a:solidFill>
                  <a:srgbClr val="FF5100"/>
                </a:solidFill>
                <a:latin typeface="Calibri"/>
                <a:ea typeface="Calibri"/>
                <a:cs typeface="Calibri"/>
                <a:sym typeface="Calibri"/>
              </a:rPr>
              <a:t>Imagery</a:t>
            </a:r>
            <a:endParaRPr sz="1600" b="1">
              <a:solidFill>
                <a:srgbClr val="FF5100"/>
              </a:solidFill>
              <a:latin typeface="Calibri"/>
              <a:ea typeface="Calibri"/>
              <a:cs typeface="Calibri"/>
              <a:sym typeface="Calibri"/>
            </a:endParaRPr>
          </a:p>
          <a:p>
            <a:pPr marL="457200" lvl="0" indent="-298450" algn="l" rtl="0">
              <a:lnSpc>
                <a:spcPct val="107916"/>
              </a:lnSpc>
              <a:spcBef>
                <a:spcPts val="800"/>
              </a:spcBef>
              <a:spcAft>
                <a:spcPts val="0"/>
              </a:spcAft>
              <a:buClr>
                <a:schemeClr val="dk1"/>
              </a:buClr>
              <a:buSzPts val="1100"/>
              <a:buFont typeface="Calibri"/>
              <a:buChar char="●"/>
            </a:pPr>
            <a:r>
              <a:rPr lang="en-CA">
                <a:solidFill>
                  <a:schemeClr val="dk1"/>
                </a:solidFill>
                <a:latin typeface="Calibri"/>
                <a:ea typeface="Calibri"/>
                <a:cs typeface="Calibri"/>
                <a:sym typeface="Calibri"/>
              </a:rPr>
              <a:t>Use high quality images.</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Use one or two large images per slide, instead of many small images that are hard to see from a distance.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Arrange images on a grid.</a:t>
            </a:r>
            <a:endParaRPr>
              <a:solidFill>
                <a:schemeClr val="dk1"/>
              </a:solidFill>
              <a:latin typeface="Calibri"/>
              <a:ea typeface="Calibri"/>
              <a:cs typeface="Calibri"/>
              <a:sym typeface="Calibri"/>
            </a:endParaRPr>
          </a:p>
          <a:p>
            <a:pPr marL="0" lvl="0" indent="0" algn="l" rtl="0">
              <a:lnSpc>
                <a:spcPct val="100000"/>
              </a:lnSpc>
              <a:spcBef>
                <a:spcPts val="2625"/>
              </a:spcBef>
              <a:spcAft>
                <a:spcPts val="0"/>
              </a:spcAft>
              <a:buClr>
                <a:schemeClr val="dk1"/>
              </a:buClr>
              <a:buSzPts val="1100"/>
              <a:buFont typeface="Arial"/>
              <a:buNone/>
            </a:pPr>
            <a:r>
              <a:rPr lang="en-CA" sz="1600" b="1">
                <a:solidFill>
                  <a:srgbClr val="FF5100"/>
                </a:solidFill>
                <a:latin typeface="Calibri"/>
                <a:ea typeface="Calibri"/>
                <a:cs typeface="Calibri"/>
                <a:sym typeface="Calibri"/>
              </a:rPr>
              <a:t>Callouts</a:t>
            </a:r>
            <a:endParaRPr sz="1600" b="1">
              <a:solidFill>
                <a:srgbClr val="FF5100"/>
              </a:solidFill>
              <a:latin typeface="Noto Sans"/>
              <a:ea typeface="Noto Sans"/>
              <a:cs typeface="Noto Sans"/>
              <a:sym typeface="Noto Sans"/>
            </a:endParaRPr>
          </a:p>
          <a:p>
            <a:pPr marL="457200" lvl="0" indent="-298450" algn="l" rtl="0">
              <a:lnSpc>
                <a:spcPct val="100000"/>
              </a:lnSpc>
              <a:spcBef>
                <a:spcPts val="1200"/>
              </a:spcBef>
              <a:spcAft>
                <a:spcPts val="0"/>
              </a:spcAft>
              <a:buClr>
                <a:schemeClr val="dk1"/>
              </a:buClr>
              <a:buSzPts val="1100"/>
              <a:buFont typeface="Calibri"/>
              <a:buChar char="●"/>
            </a:pPr>
            <a:r>
              <a:rPr lang="en-CA">
                <a:solidFill>
                  <a:schemeClr val="dk1"/>
                </a:solidFill>
                <a:latin typeface="Calibri"/>
                <a:ea typeface="Calibri"/>
                <a:cs typeface="Calibri"/>
                <a:sym typeface="Calibri"/>
              </a:rPr>
              <a:t>Consider building callouts (arrows and circles) in your presentation to highlight important details.  </a:t>
            </a:r>
            <a:endParaRPr>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a:solidFill>
                  <a:schemeClr val="dk1"/>
                </a:solidFill>
                <a:latin typeface="Calibri"/>
                <a:ea typeface="Calibri"/>
                <a:cs typeface="Calibri"/>
                <a:sym typeface="Calibri"/>
              </a:rPr>
              <a:t>Limit content to around 6 bullet points per slide. Use short sentences and use a single style of bullets throughout the presentation.</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348" name="Google Shape;348;g23dbbd6cbb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3dba7cce39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2" name="Google Shape;492;g23dba7cce39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3dba7cce39_0_10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23dba7cce39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3dba7cce39_0_10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5" name="Google Shape;515;g23dba7cce39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3dba7cce39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3dba7cce39_0_10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525" name="Google Shape;525;g23dba7cce39_0_107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3dba7cce39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g23dba7cce39_0_10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SzPts val="1200"/>
              <a:buFont typeface="Calibri"/>
              <a:buNone/>
            </a:pPr>
            <a:r>
              <a:rPr lang="en-CA" sz="1200">
                <a:solidFill>
                  <a:srgbClr val="404040"/>
                </a:solidFill>
                <a:latin typeface="Calibri"/>
                <a:ea typeface="Calibri"/>
                <a:cs typeface="Calibri"/>
                <a:sym typeface="Calibri"/>
              </a:rPr>
              <a:t>Data collection was done using Kobo Collect. Quantitative output generated using Microsoft Excel 2016</a:t>
            </a:r>
            <a:r>
              <a:rPr lang="en-CA">
                <a:solidFill>
                  <a:srgbClr val="404040"/>
                </a:solidFill>
                <a:latin typeface="Calibri"/>
                <a:ea typeface="Calibri"/>
                <a:cs typeface="Calibri"/>
                <a:sym typeface="Calibri"/>
              </a:rPr>
              <a:t> </a:t>
            </a:r>
            <a:r>
              <a:rPr lang="en-CA" sz="1200">
                <a:solidFill>
                  <a:srgbClr val="404040"/>
                </a:solidFill>
                <a:latin typeface="Calibri"/>
                <a:ea typeface="Calibri"/>
                <a:cs typeface="Calibri"/>
                <a:sym typeface="Calibri"/>
              </a:rPr>
              <a:t>and SPSS</a:t>
            </a:r>
            <a:endParaRPr sz="12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541" name="Google Shape;541;g23dba7cce39_0_109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3dba7cce39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g23dba7cce39_0_1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3dba7cce39_0_1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1" name="Google Shape;581;g23dba7cce39_0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3dba7cce39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g23dba7cce39_0_1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78460" marR="107950" lvl="0" indent="-287019" algn="l" rtl="0">
              <a:lnSpc>
                <a:spcPct val="100000"/>
              </a:lnSpc>
              <a:spcBef>
                <a:spcPts val="235"/>
              </a:spcBef>
              <a:spcAft>
                <a:spcPts val="0"/>
              </a:spcAft>
              <a:buSzPts val="1100"/>
              <a:buFont typeface="Arial"/>
              <a:buChar char="•"/>
            </a:pPr>
            <a:r>
              <a:rPr lang="en-CA" sz="1800">
                <a:solidFill>
                  <a:srgbClr val="585858"/>
                </a:solidFill>
                <a:latin typeface="Calibri"/>
                <a:ea typeface="Calibri"/>
                <a:cs typeface="Calibri"/>
                <a:sym typeface="Calibri"/>
              </a:rPr>
              <a:t>Facilities with solar power use it as a back-up energy source for all equipment in the neonatal unit</a:t>
            </a:r>
            <a:endParaRPr/>
          </a:p>
          <a:p>
            <a:pPr marL="378460" marR="107950" lvl="0" indent="-217168" algn="l" rtl="0">
              <a:lnSpc>
                <a:spcPct val="100000"/>
              </a:lnSpc>
              <a:spcBef>
                <a:spcPts val="235"/>
              </a:spcBef>
              <a:spcAft>
                <a:spcPts val="0"/>
              </a:spcAft>
              <a:buSzPts val="1100"/>
              <a:buFont typeface="Arial"/>
              <a:buNone/>
            </a:pPr>
            <a:endParaRPr>
              <a:solidFill>
                <a:srgbClr val="585858"/>
              </a:solidFill>
              <a:latin typeface="Calibri"/>
              <a:ea typeface="Calibri"/>
              <a:cs typeface="Calibri"/>
              <a:sym typeface="Calibri"/>
            </a:endParaRPr>
          </a:p>
          <a:p>
            <a:pPr marL="91440" marR="107950" lvl="0" indent="-21588" algn="l" rtl="0">
              <a:lnSpc>
                <a:spcPct val="100000"/>
              </a:lnSpc>
              <a:spcBef>
                <a:spcPts val="235"/>
              </a:spcBef>
              <a:spcAft>
                <a:spcPts val="0"/>
              </a:spcAft>
              <a:buSzPts val="1100"/>
              <a:buNone/>
            </a:pPr>
            <a:endParaRPr sz="1800">
              <a:latin typeface="Calibri"/>
              <a:ea typeface="Calibri"/>
              <a:cs typeface="Calibri"/>
              <a:sym typeface="Calibri"/>
            </a:endParaRPr>
          </a:p>
          <a:p>
            <a:pPr marL="378460" marR="348615" lvl="0" indent="-287019" algn="l" rtl="0">
              <a:lnSpc>
                <a:spcPct val="100000"/>
              </a:lnSpc>
              <a:spcBef>
                <a:spcPts val="5"/>
              </a:spcBef>
              <a:spcAft>
                <a:spcPts val="0"/>
              </a:spcAft>
              <a:buSzPts val="1100"/>
              <a:buFont typeface="Arial"/>
              <a:buChar char="•"/>
            </a:pPr>
            <a:r>
              <a:rPr lang="en-CA" sz="1800">
                <a:solidFill>
                  <a:srgbClr val="585858"/>
                </a:solidFill>
                <a:latin typeface="Calibri"/>
                <a:ea typeface="Calibri"/>
                <a:cs typeface="Calibri"/>
                <a:sym typeface="Calibri"/>
              </a:rPr>
              <a:t>The following equipment are covered by battery inverter:</a:t>
            </a:r>
            <a:endParaRPr sz="1800">
              <a:latin typeface="Calibri"/>
              <a:ea typeface="Calibri"/>
              <a:cs typeface="Calibri"/>
              <a:sym typeface="Calibri"/>
            </a:endParaRPr>
          </a:p>
          <a:p>
            <a:pPr marL="835660" marR="104138" lvl="1" indent="-287020" algn="l" rtl="0">
              <a:lnSpc>
                <a:spcPct val="100000"/>
              </a:lnSpc>
              <a:spcBef>
                <a:spcPts val="0"/>
              </a:spcBef>
              <a:spcAft>
                <a:spcPts val="0"/>
              </a:spcAft>
              <a:buSzPts val="1100"/>
              <a:buFont typeface="Arial"/>
              <a:buChar char="•"/>
            </a:pPr>
            <a:r>
              <a:rPr lang="en-CA" sz="1800">
                <a:solidFill>
                  <a:srgbClr val="585858"/>
                </a:solidFill>
                <a:latin typeface="Calibri"/>
                <a:ea typeface="Calibri"/>
                <a:cs typeface="Calibri"/>
                <a:sym typeface="Calibri"/>
              </a:rPr>
              <a:t>Incubator Radiant warmer</a:t>
            </a:r>
            <a:endParaRPr sz="1800">
              <a:latin typeface="Calibri"/>
              <a:ea typeface="Calibri"/>
              <a:cs typeface="Calibri"/>
              <a:sym typeface="Calibri"/>
            </a:endParaRPr>
          </a:p>
          <a:p>
            <a:pPr marL="835660" lvl="1" indent="-287020" algn="l" rtl="0">
              <a:lnSpc>
                <a:spcPct val="100000"/>
              </a:lnSpc>
              <a:spcBef>
                <a:spcPts val="0"/>
              </a:spcBef>
              <a:spcAft>
                <a:spcPts val="0"/>
              </a:spcAft>
              <a:buSzPts val="1100"/>
              <a:buFont typeface="Arial"/>
              <a:buChar char="•"/>
            </a:pPr>
            <a:r>
              <a:rPr lang="en-CA" sz="1800">
                <a:solidFill>
                  <a:srgbClr val="585858"/>
                </a:solidFill>
                <a:latin typeface="Calibri"/>
                <a:ea typeface="Calibri"/>
                <a:cs typeface="Calibri"/>
                <a:sym typeface="Calibri"/>
              </a:rPr>
              <a:t>Phototherapy</a:t>
            </a:r>
            <a:r>
              <a:rPr lang="en-CA">
                <a:latin typeface="Calibri"/>
                <a:ea typeface="Calibri"/>
                <a:cs typeface="Calibri"/>
                <a:sym typeface="Calibri"/>
              </a:rPr>
              <a:t> </a:t>
            </a:r>
            <a:r>
              <a:rPr lang="en-CA" sz="1800">
                <a:solidFill>
                  <a:srgbClr val="585858"/>
                </a:solidFill>
                <a:latin typeface="Calibri"/>
                <a:ea typeface="Calibri"/>
                <a:cs typeface="Calibri"/>
                <a:sym typeface="Calibri"/>
              </a:rPr>
              <a:t>light</a:t>
            </a:r>
            <a:endParaRPr sz="1800">
              <a:latin typeface="Calibri"/>
              <a:ea typeface="Calibri"/>
              <a:cs typeface="Calibri"/>
              <a:sym typeface="Calibri"/>
            </a:endParaRPr>
          </a:p>
          <a:p>
            <a:pPr marL="835660" lvl="1" indent="-287020" algn="l" rtl="0">
              <a:lnSpc>
                <a:spcPct val="100000"/>
              </a:lnSpc>
              <a:spcBef>
                <a:spcPts val="5"/>
              </a:spcBef>
              <a:spcAft>
                <a:spcPts val="0"/>
              </a:spcAft>
              <a:buSzPts val="1100"/>
              <a:buFont typeface="Arial"/>
              <a:buChar char="•"/>
            </a:pPr>
            <a:r>
              <a:rPr lang="en-CA" sz="1800">
                <a:solidFill>
                  <a:srgbClr val="585858"/>
                </a:solidFill>
                <a:latin typeface="Calibri"/>
                <a:ea typeface="Calibri"/>
                <a:cs typeface="Calibri"/>
                <a:sym typeface="Calibri"/>
              </a:rPr>
              <a:t>Syringe pump</a:t>
            </a:r>
            <a:endParaRPr sz="1800">
              <a:latin typeface="Calibri"/>
              <a:ea typeface="Calibri"/>
              <a:cs typeface="Calibri"/>
              <a:sym typeface="Calibri"/>
            </a:endParaRPr>
          </a:p>
          <a:p>
            <a:pPr marL="835660" lvl="1" indent="-287020" algn="l" rtl="0">
              <a:lnSpc>
                <a:spcPct val="100000"/>
              </a:lnSpc>
              <a:spcBef>
                <a:spcPts val="0"/>
              </a:spcBef>
              <a:spcAft>
                <a:spcPts val="0"/>
              </a:spcAft>
              <a:buSzPts val="1100"/>
              <a:buFont typeface="Arial"/>
              <a:buChar char="•"/>
            </a:pPr>
            <a:r>
              <a:rPr lang="en-CA" sz="1800">
                <a:solidFill>
                  <a:srgbClr val="585858"/>
                </a:solidFill>
                <a:latin typeface="Calibri"/>
                <a:ea typeface="Calibri"/>
                <a:cs typeface="Calibri"/>
                <a:sym typeface="Calibri"/>
              </a:rPr>
              <a:t>Suction pump</a:t>
            </a:r>
            <a:endParaRPr sz="1800">
              <a:latin typeface="Calibri"/>
              <a:ea typeface="Calibri"/>
              <a:cs typeface="Calibri"/>
              <a:sym typeface="Calibri"/>
            </a:endParaRPr>
          </a:p>
          <a:p>
            <a:pPr marL="835660" lvl="1" indent="-287020" algn="l" rtl="0">
              <a:lnSpc>
                <a:spcPct val="100000"/>
              </a:lnSpc>
              <a:spcBef>
                <a:spcPts val="0"/>
              </a:spcBef>
              <a:spcAft>
                <a:spcPts val="0"/>
              </a:spcAft>
              <a:buSzPts val="1100"/>
              <a:buFont typeface="Arial"/>
              <a:buChar char="•"/>
            </a:pPr>
            <a:r>
              <a:rPr lang="en-CA" sz="1800">
                <a:solidFill>
                  <a:srgbClr val="585858"/>
                </a:solidFill>
                <a:latin typeface="Calibri"/>
                <a:ea typeface="Calibri"/>
                <a:cs typeface="Calibri"/>
                <a:sym typeface="Calibri"/>
              </a:rPr>
              <a:t>CPAP</a:t>
            </a:r>
            <a:endParaRPr sz="1800">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100"/>
              <a:buFont typeface="Arial"/>
              <a:buNone/>
            </a:pPr>
            <a:endParaRPr/>
          </a:p>
        </p:txBody>
      </p:sp>
      <p:sp>
        <p:nvSpPr>
          <p:cNvPr id="588" name="Google Shape;588;g23dba7cce39_0_11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CA"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3dba7cce39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g23dba7cce39_0_1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3dba7cce39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g23dba7cce39_0_1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3dba7cce39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6" name="Google Shape;466;g23dba7cce39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3dba7cce39_0_1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8" name="Google Shape;668;g23dba7cce39_0_1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3dba7cce39_0_1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7" name="Google Shape;767;g23dba7cce39_0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3dba7cce39_0_1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8" name="Google Shape;858;g23dba7cce39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3dba7cce39_0_1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7" name="Google Shape;877;g23dba7cce39_0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3e2400c1d2_4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4" name="Google Shape;884;g23e2400c1d2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23e559f6ec9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6" name="Google Shape;906;g23e559f6ec9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3e559f6ec9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2" name="Google Shape;912;g23e559f6ec9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3e559f6ec9_0_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8" name="Google Shape;918;g23e559f6ec9_0_3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23e559f6ec9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5" name="Google Shape;925;g23e559f6ec9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3e559f6ec9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3" name="Google Shape;963;g23e559f6ec9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3dba7cce39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23dba7cce39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3e559f6ec9_0_4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2" name="Google Shape;1002;g23e559f6ec9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23e559f6ec9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8" name="Google Shape;1008;g23e559f6ec9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3e559f6ec9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4" name="Google Shape;1014;g23e559f6ec9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CA"/>
              <a:t>Digital procurement guide &amp; forecasting tool linked to the UNICEF supply catalog</a:t>
            </a:r>
            <a:endParaRPr/>
          </a:p>
          <a:p>
            <a:pPr marL="457200" marR="0" lvl="0" indent="-298450" algn="l" rtl="0">
              <a:lnSpc>
                <a:spcPct val="100000"/>
              </a:lnSpc>
              <a:spcBef>
                <a:spcPts val="0"/>
              </a:spcBef>
              <a:spcAft>
                <a:spcPts val="0"/>
              </a:spcAft>
              <a:buClr>
                <a:srgbClr val="000000"/>
              </a:buClr>
              <a:buSzPts val="1100"/>
              <a:buFont typeface="Arial"/>
              <a:buChar char="●"/>
            </a:pPr>
            <a:r>
              <a:rPr lang="en-CA"/>
              <a:t>Improve product availability by simplifying product selection &amp; driving demand for </a:t>
            </a:r>
            <a:r>
              <a:rPr lang="en-CA" b="1"/>
              <a:t>comprehensive newborn care</a:t>
            </a:r>
            <a:endParaRPr/>
          </a:p>
          <a:p>
            <a:pPr marL="914400" lvl="1" indent="-298450" algn="l" rtl="0">
              <a:lnSpc>
                <a:spcPct val="100000"/>
              </a:lnSpc>
              <a:spcBef>
                <a:spcPts val="0"/>
              </a:spcBef>
              <a:spcAft>
                <a:spcPts val="0"/>
              </a:spcAft>
              <a:buSzPts val="1100"/>
              <a:buChar char="○"/>
            </a:pPr>
            <a:r>
              <a:rPr lang="en-CA"/>
              <a:t>Include newborn needs from Newborn Unit/Labour Ward/Health Technology Management Unit; training and care needs</a:t>
            </a:r>
            <a:endParaRPr/>
          </a:p>
          <a:p>
            <a:pPr marL="914400" lvl="1" indent="-298450" algn="l" rtl="0">
              <a:lnSpc>
                <a:spcPct val="100000"/>
              </a:lnSpc>
              <a:spcBef>
                <a:spcPts val="0"/>
              </a:spcBef>
              <a:spcAft>
                <a:spcPts val="0"/>
              </a:spcAft>
              <a:buSzPts val="1100"/>
              <a:buChar char="○"/>
            </a:pPr>
            <a:r>
              <a:rPr lang="en-CA"/>
              <a:t>Bundling for ease of purchase via unit category (e.g., devices, spares &amp; consumables) and care pathway (e.g., jaundice management, thermal support)</a:t>
            </a:r>
            <a:endParaRPr/>
          </a:p>
          <a:p>
            <a:pPr marL="457200" marR="0" lvl="0" indent="-298450" algn="l" rtl="0">
              <a:lnSpc>
                <a:spcPct val="100000"/>
              </a:lnSpc>
              <a:spcBef>
                <a:spcPts val="0"/>
              </a:spcBef>
              <a:spcAft>
                <a:spcPts val="0"/>
              </a:spcAft>
              <a:buClr>
                <a:srgbClr val="000000"/>
              </a:buClr>
              <a:buSzPts val="1100"/>
              <a:buFont typeface="Arial"/>
              <a:buChar char="●"/>
            </a:pPr>
            <a:r>
              <a:rPr lang="en-CA"/>
              <a:t>Focus on appropriate selection within catalog/for each PO and quality implementation of these products</a:t>
            </a:r>
            <a:endParaRPr/>
          </a:p>
        </p:txBody>
      </p:sp>
      <p:sp>
        <p:nvSpPr>
          <p:cNvPr id="1015" name="Google Shape;1015;g23e559f6ec9_0_4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23e559f6ec9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1" name="Google Shape;1021;g23e559f6ec9_0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CA"/>
              <a:t>Digital procurement guide &amp; forecasting tool linked to the UNICEF supply catalog</a:t>
            </a:r>
            <a:endParaRPr/>
          </a:p>
          <a:p>
            <a:pPr marL="457200" marR="0" lvl="0" indent="-298450" algn="l" rtl="0">
              <a:lnSpc>
                <a:spcPct val="100000"/>
              </a:lnSpc>
              <a:spcBef>
                <a:spcPts val="0"/>
              </a:spcBef>
              <a:spcAft>
                <a:spcPts val="0"/>
              </a:spcAft>
              <a:buClr>
                <a:srgbClr val="000000"/>
              </a:buClr>
              <a:buSzPts val="1100"/>
              <a:buFont typeface="Arial"/>
              <a:buChar char="●"/>
            </a:pPr>
            <a:r>
              <a:rPr lang="en-CA"/>
              <a:t>Improve product availability by simplifying product selection &amp; driving demand for </a:t>
            </a:r>
            <a:r>
              <a:rPr lang="en-CA" b="1"/>
              <a:t>comprehensive newborn care</a:t>
            </a:r>
            <a:endParaRPr/>
          </a:p>
          <a:p>
            <a:pPr marL="914400" lvl="1" indent="-298450" algn="l" rtl="0">
              <a:lnSpc>
                <a:spcPct val="100000"/>
              </a:lnSpc>
              <a:spcBef>
                <a:spcPts val="0"/>
              </a:spcBef>
              <a:spcAft>
                <a:spcPts val="0"/>
              </a:spcAft>
              <a:buSzPts val="1100"/>
              <a:buChar char="○"/>
            </a:pPr>
            <a:r>
              <a:rPr lang="en-CA"/>
              <a:t>Include newborn needs from Newborn Unit/Labour Ward/Health Technology Management Unit; training and care needs</a:t>
            </a:r>
            <a:endParaRPr/>
          </a:p>
          <a:p>
            <a:pPr marL="914400" lvl="1" indent="-298450" algn="l" rtl="0">
              <a:lnSpc>
                <a:spcPct val="100000"/>
              </a:lnSpc>
              <a:spcBef>
                <a:spcPts val="0"/>
              </a:spcBef>
              <a:spcAft>
                <a:spcPts val="0"/>
              </a:spcAft>
              <a:buSzPts val="1100"/>
              <a:buChar char="○"/>
            </a:pPr>
            <a:r>
              <a:rPr lang="en-CA"/>
              <a:t>Bundling for ease of purchase via unit category (e.g., devices, spares &amp; consumables) and care pathway (e.g., jaundice management, thermal support)</a:t>
            </a:r>
            <a:endParaRPr/>
          </a:p>
          <a:p>
            <a:pPr marL="457200" marR="0" lvl="0" indent="-298450" algn="l" rtl="0">
              <a:lnSpc>
                <a:spcPct val="100000"/>
              </a:lnSpc>
              <a:spcBef>
                <a:spcPts val="0"/>
              </a:spcBef>
              <a:spcAft>
                <a:spcPts val="0"/>
              </a:spcAft>
              <a:buClr>
                <a:srgbClr val="000000"/>
              </a:buClr>
              <a:buSzPts val="1100"/>
              <a:buFont typeface="Arial"/>
              <a:buChar char="●"/>
            </a:pPr>
            <a:r>
              <a:rPr lang="en-CA"/>
              <a:t>Focus on appropriate selection within catalog/for each PO and quality implementation of these products</a:t>
            </a:r>
            <a:endParaRPr/>
          </a:p>
        </p:txBody>
      </p:sp>
      <p:sp>
        <p:nvSpPr>
          <p:cNvPr id="1022" name="Google Shape;1022;g23e559f6ec9_0_4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3e559f6ec9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9" name="Google Shape;1029;g23e559f6ec9_0_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CA"/>
              <a:t>Digital procurement guide &amp; forecasting tool linked to the UNICEF supply catalog</a:t>
            </a:r>
            <a:endParaRPr/>
          </a:p>
          <a:p>
            <a:pPr marL="457200" marR="0" lvl="0" indent="-298450" algn="l" rtl="0">
              <a:lnSpc>
                <a:spcPct val="100000"/>
              </a:lnSpc>
              <a:spcBef>
                <a:spcPts val="0"/>
              </a:spcBef>
              <a:spcAft>
                <a:spcPts val="0"/>
              </a:spcAft>
              <a:buClr>
                <a:srgbClr val="000000"/>
              </a:buClr>
              <a:buSzPts val="1100"/>
              <a:buFont typeface="Arial"/>
              <a:buChar char="●"/>
            </a:pPr>
            <a:r>
              <a:rPr lang="en-CA"/>
              <a:t>Improve product availability by simplifying product selection &amp; driving demand for </a:t>
            </a:r>
            <a:r>
              <a:rPr lang="en-CA" b="1"/>
              <a:t>comprehensive newborn care</a:t>
            </a:r>
            <a:endParaRPr/>
          </a:p>
          <a:p>
            <a:pPr marL="914400" lvl="1" indent="-298450" algn="l" rtl="0">
              <a:lnSpc>
                <a:spcPct val="100000"/>
              </a:lnSpc>
              <a:spcBef>
                <a:spcPts val="0"/>
              </a:spcBef>
              <a:spcAft>
                <a:spcPts val="0"/>
              </a:spcAft>
              <a:buSzPts val="1100"/>
              <a:buChar char="○"/>
            </a:pPr>
            <a:r>
              <a:rPr lang="en-CA"/>
              <a:t>Include newborn needs from Newborn Unit/Labour Ward/Health Technology Management Unit; training and care needs</a:t>
            </a:r>
            <a:endParaRPr/>
          </a:p>
          <a:p>
            <a:pPr marL="914400" lvl="1" indent="-298450" algn="l" rtl="0">
              <a:lnSpc>
                <a:spcPct val="100000"/>
              </a:lnSpc>
              <a:spcBef>
                <a:spcPts val="0"/>
              </a:spcBef>
              <a:spcAft>
                <a:spcPts val="0"/>
              </a:spcAft>
              <a:buSzPts val="1100"/>
              <a:buChar char="○"/>
            </a:pPr>
            <a:r>
              <a:rPr lang="en-CA"/>
              <a:t>Bundling for ease of purchase via unit category (e.g., devices, spares &amp; consumables) and care pathway (e.g., jaundice management, thermal support)</a:t>
            </a:r>
            <a:endParaRPr/>
          </a:p>
          <a:p>
            <a:pPr marL="457200" marR="0" lvl="0" indent="-298450" algn="l" rtl="0">
              <a:lnSpc>
                <a:spcPct val="100000"/>
              </a:lnSpc>
              <a:spcBef>
                <a:spcPts val="0"/>
              </a:spcBef>
              <a:spcAft>
                <a:spcPts val="0"/>
              </a:spcAft>
              <a:buClr>
                <a:srgbClr val="000000"/>
              </a:buClr>
              <a:buSzPts val="1100"/>
              <a:buFont typeface="Arial"/>
              <a:buChar char="●"/>
            </a:pPr>
            <a:r>
              <a:rPr lang="en-CA"/>
              <a:t>Focus on appropriate selection within catalog/for each PO and quality implementation of these products</a:t>
            </a:r>
            <a:endParaRPr/>
          </a:p>
        </p:txBody>
      </p:sp>
      <p:sp>
        <p:nvSpPr>
          <p:cNvPr id="1030" name="Google Shape;1030;g23e559f6ec9_0_4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3e559f6ec9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g23e559f6ec9_0_4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039" name="Google Shape;1039;g23e559f6ec9_0_47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3e559f6ec9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g23e559f6ec9_0_4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049" name="Google Shape;1049;g23e559f6ec9_0_48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23e559f6ec9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8" name="Google Shape;1058;g23e559f6ec9_0_4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059" name="Google Shape;1059;g23e559f6ec9_0_49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3e559f6ec9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7" name="Google Shape;1067;g23e559f6ec9_0_5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23e2400c1d2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9" name="Google Shape;1509;g23e2400c1d2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3dba7cce39_0_3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200">
                <a:latin typeface="Calibri"/>
                <a:ea typeface="Calibri"/>
                <a:cs typeface="Calibri"/>
                <a:sym typeface="Calibri"/>
              </a:rPr>
              <a:t>1.-In most of africa 1 in 5 children that need oxygen support actually receive it</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CA" sz="1200">
                <a:latin typeface="Calibri"/>
                <a:ea typeface="Calibri"/>
                <a:cs typeface="Calibri"/>
                <a:sym typeface="Calibri"/>
              </a:rPr>
              <a:t>2. 63 countries are off track to reach the SDG</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CA" sz="1200">
                <a:latin typeface="Calibri"/>
                <a:ea typeface="Calibri"/>
                <a:cs typeface="Calibri"/>
                <a:sym typeface="Calibri"/>
              </a:rPr>
              <a:t>3.</a:t>
            </a:r>
            <a:r>
              <a:rPr lang="en-CA" sz="1200">
                <a:solidFill>
                  <a:schemeClr val="dk1"/>
                </a:solidFill>
                <a:latin typeface="Calibri"/>
                <a:ea typeface="Calibri"/>
                <a:cs typeface="Calibri"/>
                <a:sym typeface="Calibri"/>
              </a:rPr>
              <a:t>Providing safe oxygen to newborns with respiratory distress is critical to provide quality of care to the 30 million newborns requiring inpatient care each year.</a:t>
            </a:r>
            <a:endParaRPr sz="1200"/>
          </a:p>
          <a:p>
            <a:pPr marL="0" lvl="0" indent="0" algn="l" rtl="0">
              <a:lnSpc>
                <a:spcPct val="100000"/>
              </a:lnSpc>
              <a:spcBef>
                <a:spcPts val="0"/>
              </a:spcBef>
              <a:spcAft>
                <a:spcPts val="0"/>
              </a:spcAft>
              <a:buSzPts val="1100"/>
              <a:buNone/>
            </a:pPr>
            <a:r>
              <a:rPr lang="en-CA" sz="1200"/>
              <a:t>4. No country will reach the SDG and ENAP targets without providing quality of care for Small and sick newborns</a:t>
            </a:r>
            <a:endParaRPr sz="1200"/>
          </a:p>
          <a:p>
            <a:pPr marL="0" lvl="0" indent="0" algn="l" rtl="0">
              <a:lnSpc>
                <a:spcPct val="100000"/>
              </a:lnSpc>
              <a:spcBef>
                <a:spcPts val="0"/>
              </a:spcBef>
              <a:spcAft>
                <a:spcPts val="0"/>
              </a:spcAft>
              <a:buSzPts val="1100"/>
              <a:buNone/>
            </a:pPr>
            <a:r>
              <a:rPr lang="en-CA" sz="1200"/>
              <a:t>5. Providing safe oxygen to newborns with respiratory distress is critical to provide quality care to the 30 million newborns requiring in patient care each year</a:t>
            </a:r>
            <a:endParaRPr sz="1200"/>
          </a:p>
          <a:p>
            <a:pPr marL="0" lvl="0" indent="0" algn="l" rtl="0">
              <a:lnSpc>
                <a:spcPct val="100000"/>
              </a:lnSpc>
              <a:spcBef>
                <a:spcPts val="0"/>
              </a:spcBef>
              <a:spcAft>
                <a:spcPts val="0"/>
              </a:spcAft>
              <a:buSzPts val="1100"/>
              <a:buNone/>
            </a:pPr>
            <a:r>
              <a:rPr lang="en-CA" sz="1200"/>
              <a:t>6.access to and appropriate us of oxygen reduces death from childhood pneumonia and neonatal respiratory distress syndrome</a:t>
            </a:r>
            <a:endParaRPr sz="1200"/>
          </a:p>
          <a:p>
            <a:pPr marL="0" lvl="0" indent="0" algn="l" rtl="0">
              <a:lnSpc>
                <a:spcPct val="100000"/>
              </a:lnSpc>
              <a:spcBef>
                <a:spcPts val="0"/>
              </a:spcBef>
              <a:spcAft>
                <a:spcPts val="0"/>
              </a:spcAft>
              <a:buSzPts val="1100"/>
              <a:buNone/>
            </a:pPr>
            <a:r>
              <a:rPr lang="en-CA" sz="1200"/>
              <a:t>7.</a:t>
            </a:r>
            <a:r>
              <a:rPr lang="en-CA" sz="1200">
                <a:solidFill>
                  <a:schemeClr val="dk1"/>
                </a:solidFill>
                <a:latin typeface="Calibri"/>
                <a:ea typeface="Calibri"/>
                <a:cs typeface="Calibri"/>
                <a:sym typeface="Calibri"/>
              </a:rPr>
              <a:t>Most facilities in LMIC using CPAP to treat newborns use 100% oxygen and improvised circuits leading to ROP, BPD and brain injury</a:t>
            </a:r>
            <a:endParaRPr sz="1200"/>
          </a:p>
          <a:p>
            <a:pPr marL="0" lvl="0" indent="0" algn="l" rtl="0">
              <a:lnSpc>
                <a:spcPct val="100000"/>
              </a:lnSpc>
              <a:spcBef>
                <a:spcPts val="0"/>
              </a:spcBef>
              <a:spcAft>
                <a:spcPts val="0"/>
              </a:spcAft>
              <a:buSzPts val="1100"/>
              <a:buNone/>
            </a:pPr>
            <a:r>
              <a:rPr lang="en-CA" sz="1200"/>
              <a:t>8.</a:t>
            </a:r>
            <a:r>
              <a:rPr lang="en-CA" sz="1200">
                <a:solidFill>
                  <a:schemeClr val="dk1"/>
                </a:solidFill>
                <a:latin typeface="Calibri"/>
                <a:ea typeface="Calibri"/>
                <a:cs typeface="Calibri"/>
                <a:sym typeface="Calibri"/>
              </a:rPr>
              <a:t>Unregulated oxygen use can lead to long term disabilities such as blindness and chronic lung disease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CA" sz="1200">
                <a:solidFill>
                  <a:schemeClr val="dk1"/>
                </a:solidFill>
                <a:latin typeface="Calibri"/>
                <a:ea typeface="Calibri"/>
                <a:cs typeface="Calibri"/>
                <a:sym typeface="Calibri"/>
              </a:rPr>
              <a:t>9.</a:t>
            </a:r>
            <a:r>
              <a:rPr lang="en-CA">
                <a:solidFill>
                  <a:srgbClr val="222222"/>
                </a:solidFill>
                <a:latin typeface="Calibri"/>
                <a:ea typeface="Calibri"/>
                <a:cs typeface="Calibri"/>
                <a:sym typeface="Calibri"/>
              </a:rPr>
              <a:t>The use of long thin tubing with improvised circuits can lead to excessive pressures (Poiseuille’s Law). Pressure results from resistance not immersion of the distal end of the tube</a:t>
            </a:r>
            <a:r>
              <a:rPr lang="en-CA">
                <a:solidFill>
                  <a:srgbClr val="222222"/>
                </a:solidFill>
                <a:highlight>
                  <a:srgbClr val="FFFFFF"/>
                </a:highlight>
                <a:latin typeface="Calibri"/>
                <a:ea typeface="Calibri"/>
                <a:cs typeface="Calibri"/>
                <a:sym typeface="Calibri"/>
              </a:rPr>
              <a:t>.</a:t>
            </a:r>
            <a:endParaRPr>
              <a:solidFill>
                <a:srgbClr val="222222"/>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386" name="Google Shape;386;g23dba7cce39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3dba7cce39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23dba7cce39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a:t>What about do no harm paper or respiratory care for children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CA"/>
              <a:t>: Small and sick newborns require specifically designed equipment in appropriate sizes for medical and developmental care and emotional support. Functioning newborn equipment is required for neonatal emergency resuscitation with airway, breathing and circulation support and continuous care. Effective administration of oxygen to newborns requires equipment of the Quality statement 8.3: Equipment designed specifically for the medical care and developmental and emotional support of small and sick newborns is available at all times. 129 correct size. All equipment must be well maintained, with instructions available in a clear, legible format for resolving any problem with equipment. A well-equipped allied health therapy unit should be available for neurodevelopmental support of small and sick newborns.</a:t>
            </a:r>
            <a:endParaRPr/>
          </a:p>
          <a:p>
            <a:pPr marL="0" lvl="0" indent="0" algn="l" rtl="0">
              <a:lnSpc>
                <a:spcPct val="100000"/>
              </a:lnSpc>
              <a:spcBef>
                <a:spcPts val="0"/>
              </a:spcBef>
              <a:spcAft>
                <a:spcPts val="0"/>
              </a:spcAft>
              <a:buSzPts val="1100"/>
              <a:buNone/>
            </a:pPr>
            <a:r>
              <a:rPr lang="en-CA"/>
              <a:t>The health facility has a safe, uninterrupted source of medical gases (air and oxygen), oxygen blender and equipment for delivery of respiratory support (age-appropriate nasal prongs, catheters, face masks, humidifier, pulse oximeter) available at all times in the neonatal unit and emergency areas.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3dba7cce39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23dba7cce39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3dba7cce39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23dba7cce39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3dba7cce39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23dba7cce39_0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3dba7cce39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6" name="Google Shape;466;g23dba7cce39_0_4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rotWithShape="1">
          <a:blip r:embed="rId2">
            <a:alphaModFix/>
          </a:blip>
          <a:tile tx="0" ty="444500" sx="50001" sy="50001" flip="none" algn="tl"/>
        </a:blipFill>
        <a:effectLst/>
      </p:bgPr>
    </p:bg>
    <p:spTree>
      <p:nvGrpSpPr>
        <p:cNvPr id="1" name="Shape 9"/>
        <p:cNvGrpSpPr/>
        <p:nvPr/>
      </p:nvGrpSpPr>
      <p:grpSpPr>
        <a:xfrm>
          <a:off x="0" y="0"/>
          <a:ext cx="0" cy="0"/>
          <a:chOff x="0" y="0"/>
          <a:chExt cx="0" cy="0"/>
        </a:xfrm>
      </p:grpSpPr>
      <p:sp>
        <p:nvSpPr>
          <p:cNvPr id="10" name="Google Shape;10;g23dbbd6cbbd_0_103"/>
          <p:cNvSpPr/>
          <p:nvPr/>
        </p:nvSpPr>
        <p:spPr>
          <a:xfrm>
            <a:off x="1907059" y="0"/>
            <a:ext cx="8377800" cy="6858000"/>
          </a:xfrm>
          <a:prstGeom prst="rect">
            <a:avLst/>
          </a:prstGeom>
          <a:solidFill>
            <a:schemeClr val="lt1"/>
          </a:solidFill>
          <a:ln>
            <a:noFill/>
          </a:ln>
          <a:effectLst>
            <a:outerShdw blurRad="349625" sx="101510" sy="101510" algn="ctr" rotWithShape="0">
              <a:srgbClr val="000000">
                <a:alpha val="4313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g23dbbd6cbbd_0_103"/>
          <p:cNvSpPr txBox="1">
            <a:spLocks noGrp="1"/>
          </p:cNvSpPr>
          <p:nvPr>
            <p:ph type="ctrTitle"/>
          </p:nvPr>
        </p:nvSpPr>
        <p:spPr>
          <a:xfrm>
            <a:off x="2514600" y="2852110"/>
            <a:ext cx="7162800" cy="2307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g23dbbd6cbbd_0_103"/>
          <p:cNvSpPr txBox="1">
            <a:spLocks noGrp="1"/>
          </p:cNvSpPr>
          <p:nvPr>
            <p:ph type="subTitle" idx="1"/>
          </p:nvPr>
        </p:nvSpPr>
        <p:spPr>
          <a:xfrm>
            <a:off x="2514599" y="5257800"/>
            <a:ext cx="7162800" cy="1600200"/>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 name="Google Shape;13;g23dbbd6cbbd_0_103"/>
          <p:cNvPicPr preferRelativeResize="0"/>
          <p:nvPr/>
        </p:nvPicPr>
        <p:blipFill rotWithShape="1">
          <a:blip r:embed="rId3">
            <a:alphaModFix/>
          </a:blip>
          <a:srcRect/>
          <a:stretch/>
        </p:blipFill>
        <p:spPr>
          <a:xfrm>
            <a:off x="2512541" y="374073"/>
            <a:ext cx="2501588" cy="11545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blank">
  <p:cSld name="Title Only - blank">
    <p:spTree>
      <p:nvGrpSpPr>
        <p:cNvPr id="1" name="Shape 75"/>
        <p:cNvGrpSpPr/>
        <p:nvPr/>
      </p:nvGrpSpPr>
      <p:grpSpPr>
        <a:xfrm>
          <a:off x="0" y="0"/>
          <a:ext cx="0" cy="0"/>
          <a:chOff x="0" y="0"/>
          <a:chExt cx="0" cy="0"/>
        </a:xfrm>
      </p:grpSpPr>
      <p:sp>
        <p:nvSpPr>
          <p:cNvPr id="76" name="Google Shape;76;g23dbbd6cbbd_0_158"/>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with Color Block - Sunflower">
  <p:cSld name="Content with Color Block - Sunflower">
    <p:spTree>
      <p:nvGrpSpPr>
        <p:cNvPr id="1" name="Shape 77"/>
        <p:cNvGrpSpPr/>
        <p:nvPr/>
      </p:nvGrpSpPr>
      <p:grpSpPr>
        <a:xfrm>
          <a:off x="0" y="0"/>
          <a:ext cx="0" cy="0"/>
          <a:chOff x="0" y="0"/>
          <a:chExt cx="0" cy="0"/>
        </a:xfrm>
      </p:grpSpPr>
      <p:sp>
        <p:nvSpPr>
          <p:cNvPr id="78" name="Google Shape;78;g23dbbd6cbbd_0_160"/>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g23dbbd6cbbd_0_160"/>
          <p:cNvSpPr/>
          <p:nvPr/>
        </p:nvSpPr>
        <p:spPr>
          <a:xfrm>
            <a:off x="420363" y="371149"/>
            <a:ext cx="4351800" cy="3294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g23dbbd6cbbd_0_160"/>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3200"/>
              <a:buFont typeface="Calibri"/>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23dbbd6cbbd_0_160"/>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with Color Block - Azure">
  <p:cSld name="Content with Color Block - Azure">
    <p:spTree>
      <p:nvGrpSpPr>
        <p:cNvPr id="1" name="Shape 82"/>
        <p:cNvGrpSpPr/>
        <p:nvPr/>
      </p:nvGrpSpPr>
      <p:grpSpPr>
        <a:xfrm>
          <a:off x="0" y="0"/>
          <a:ext cx="0" cy="0"/>
          <a:chOff x="0" y="0"/>
          <a:chExt cx="0" cy="0"/>
        </a:xfrm>
      </p:grpSpPr>
      <p:sp>
        <p:nvSpPr>
          <p:cNvPr id="83" name="Google Shape;83;g23dbbd6cbbd_0_165"/>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g23dbbd6cbbd_0_165"/>
          <p:cNvSpPr/>
          <p:nvPr/>
        </p:nvSpPr>
        <p:spPr>
          <a:xfrm>
            <a:off x="420363" y="371149"/>
            <a:ext cx="4351800" cy="3294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g23dbbd6cbbd_0_165"/>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23dbbd6cbbd_0_165"/>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with Colour Block - Wild Berry">
  <p:cSld name="Content with Colour Block - Wild Berry">
    <p:spTree>
      <p:nvGrpSpPr>
        <p:cNvPr id="1" name="Shape 87"/>
        <p:cNvGrpSpPr/>
        <p:nvPr/>
      </p:nvGrpSpPr>
      <p:grpSpPr>
        <a:xfrm>
          <a:off x="0" y="0"/>
          <a:ext cx="0" cy="0"/>
          <a:chOff x="0" y="0"/>
          <a:chExt cx="0" cy="0"/>
        </a:xfrm>
      </p:grpSpPr>
      <p:sp>
        <p:nvSpPr>
          <p:cNvPr id="88" name="Google Shape;88;g23dbbd6cbbd_0_170"/>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g23dbbd6cbbd_0_170"/>
          <p:cNvSpPr/>
          <p:nvPr/>
        </p:nvSpPr>
        <p:spPr>
          <a:xfrm>
            <a:off x="420363" y="371149"/>
            <a:ext cx="4351800" cy="3294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g23dbbd6cbbd_0_170"/>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23dbbd6cbbd_0_170"/>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with Colour Block - Amethyst">
  <p:cSld name="Content with Colour Block - Amethyst">
    <p:spTree>
      <p:nvGrpSpPr>
        <p:cNvPr id="1" name="Shape 92"/>
        <p:cNvGrpSpPr/>
        <p:nvPr/>
      </p:nvGrpSpPr>
      <p:grpSpPr>
        <a:xfrm>
          <a:off x="0" y="0"/>
          <a:ext cx="0" cy="0"/>
          <a:chOff x="0" y="0"/>
          <a:chExt cx="0" cy="0"/>
        </a:xfrm>
      </p:grpSpPr>
      <p:sp>
        <p:nvSpPr>
          <p:cNvPr id="93" name="Google Shape;93;g23dbbd6cbbd_0_175"/>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g23dbbd6cbbd_0_175"/>
          <p:cNvSpPr/>
          <p:nvPr/>
        </p:nvSpPr>
        <p:spPr>
          <a:xfrm>
            <a:off x="420363" y="371149"/>
            <a:ext cx="4351800" cy="3294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g23dbbd6cbbd_0_175"/>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23dbbd6cbbd_0_175"/>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g23dbbd6cbbd_0_180"/>
          <p:cNvSpPr txBox="1">
            <a:spLocks noGrp="1"/>
          </p:cNvSpPr>
          <p:nvPr>
            <p:ph type="title"/>
          </p:nvPr>
        </p:nvSpPr>
        <p:spPr>
          <a:xfrm>
            <a:off x="415600" y="593367"/>
            <a:ext cx="11360700" cy="7635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3dbbd6cbbd_0_180"/>
          <p:cNvSpPr txBox="1">
            <a:spLocks noGrp="1"/>
          </p:cNvSpPr>
          <p:nvPr>
            <p:ph type="body" idx="1"/>
          </p:nvPr>
        </p:nvSpPr>
        <p:spPr>
          <a:xfrm>
            <a:off x="415600" y="1536633"/>
            <a:ext cx="11360700" cy="4555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00" name="Google Shape;100;g23dbbd6cbbd_0_18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 gradient" type="titleOnly">
  <p:cSld name="TITLE_ONLY">
    <p:bg>
      <p:bgPr>
        <a:gradFill>
          <a:gsLst>
            <a:gs pos="0">
              <a:schemeClr val="accent1"/>
            </a:gs>
            <a:gs pos="100000">
              <a:schemeClr val="accent2"/>
            </a:gs>
          </a:gsLst>
          <a:lin ang="10800025" scaled="0"/>
        </a:gradFill>
        <a:effectLst/>
      </p:bgPr>
    </p:bg>
    <p:spTree>
      <p:nvGrpSpPr>
        <p:cNvPr id="1" name="Shape 101"/>
        <p:cNvGrpSpPr/>
        <p:nvPr/>
      </p:nvGrpSpPr>
      <p:grpSpPr>
        <a:xfrm>
          <a:off x="0" y="0"/>
          <a:ext cx="0" cy="0"/>
          <a:chOff x="0" y="0"/>
          <a:chExt cx="0" cy="0"/>
        </a:xfrm>
      </p:grpSpPr>
      <p:sp>
        <p:nvSpPr>
          <p:cNvPr id="102" name="Google Shape;102;g23dbbd6cbbd_0_184"/>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olor Block - Sunset">
  <p:cSld name="Content with Color Block - Sunset">
    <p:spTree>
      <p:nvGrpSpPr>
        <p:cNvPr id="1" name="Shape 25"/>
        <p:cNvGrpSpPr/>
        <p:nvPr/>
      </p:nvGrpSpPr>
      <p:grpSpPr>
        <a:xfrm>
          <a:off x="0" y="0"/>
          <a:ext cx="0" cy="0"/>
          <a:chOff x="0" y="0"/>
          <a:chExt cx="0" cy="0"/>
        </a:xfrm>
      </p:grpSpPr>
      <p:sp>
        <p:nvSpPr>
          <p:cNvPr id="26" name="Google Shape;26;g23dbbd6cbbd_0_119"/>
          <p:cNvSpPr/>
          <p:nvPr/>
        </p:nvSpPr>
        <p:spPr>
          <a:xfrm>
            <a:off x="4989488" y="190396"/>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g23dbbd6cbbd_0_119"/>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g23dbbd6cbbd_0_119"/>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2374564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olor Block - Rose">
  <p:cSld name="Content with Color Block - Rose">
    <p:spTree>
      <p:nvGrpSpPr>
        <p:cNvPr id="1" name="Shape 29"/>
        <p:cNvGrpSpPr/>
        <p:nvPr/>
      </p:nvGrpSpPr>
      <p:grpSpPr>
        <a:xfrm>
          <a:off x="0" y="0"/>
          <a:ext cx="0" cy="0"/>
          <a:chOff x="0" y="0"/>
          <a:chExt cx="0" cy="0"/>
        </a:xfrm>
      </p:grpSpPr>
      <p:sp>
        <p:nvSpPr>
          <p:cNvPr id="30" name="Google Shape;30;g23dbbd6cbbd_0_123"/>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g23dbbd6cbbd_0_123"/>
          <p:cNvSpPr/>
          <p:nvPr/>
        </p:nvSpPr>
        <p:spPr>
          <a:xfrm>
            <a:off x="420363" y="371149"/>
            <a:ext cx="4351800" cy="329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g23dbbd6cbbd_0_123"/>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23dbbd6cbbd_0_123"/>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273872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CFCDC9"/>
        </a:solidFill>
        <a:effectLst/>
      </p:bgPr>
    </p:bg>
    <p:spTree>
      <p:nvGrpSpPr>
        <p:cNvPr id="1" name="Shape 116"/>
        <p:cNvGrpSpPr/>
        <p:nvPr/>
      </p:nvGrpSpPr>
      <p:grpSpPr>
        <a:xfrm>
          <a:off x="0" y="0"/>
          <a:ext cx="0" cy="0"/>
          <a:chOff x="0" y="0"/>
          <a:chExt cx="0" cy="0"/>
        </a:xfrm>
      </p:grpSpPr>
      <p:sp>
        <p:nvSpPr>
          <p:cNvPr id="117" name="Google Shape;117;g23df746c4a4_5_23"/>
          <p:cNvSpPr txBox="1">
            <a:spLocks noGrp="1"/>
          </p:cNvSpPr>
          <p:nvPr>
            <p:ph type="body" idx="1"/>
          </p:nvPr>
        </p:nvSpPr>
        <p:spPr>
          <a:xfrm>
            <a:off x="914400" y="1600200"/>
            <a:ext cx="10363200" cy="4572000"/>
          </a:xfrm>
          <a:prstGeom prst="rect">
            <a:avLst/>
          </a:prstGeom>
          <a:noFill/>
          <a:ln>
            <a:noFill/>
          </a:ln>
        </p:spPr>
        <p:txBody>
          <a:bodyPr spcFirstLastPara="1" wrap="square" lIns="0" tIns="45700" rIns="91425" bIns="45700" anchor="t" anchorCtr="0">
            <a:normAutofit/>
          </a:bodyPr>
          <a:lstStyle>
            <a:lvl1pPr marL="457200" marR="0" lvl="0" indent="-361950" algn="l">
              <a:lnSpc>
                <a:spcPct val="100000"/>
              </a:lnSpc>
              <a:spcBef>
                <a:spcPts val="0"/>
              </a:spcBef>
              <a:spcAft>
                <a:spcPts val="0"/>
              </a:spcAft>
              <a:buClr>
                <a:srgbClr val="6C6463"/>
              </a:buClr>
              <a:buSzPts val="2100"/>
              <a:buFont typeface="Arial"/>
              <a:buChar char="•"/>
              <a:defRPr sz="2100" b="0" i="0" u="none" strike="noStrike" cap="none">
                <a:solidFill>
                  <a:srgbClr val="6C6463"/>
                </a:solidFill>
                <a:latin typeface="Cabin"/>
                <a:ea typeface="Cabin"/>
                <a:cs typeface="Cabin"/>
                <a:sym typeface="Cabin"/>
              </a:defRPr>
            </a:lvl1pPr>
            <a:lvl2pPr marL="914400" marR="0" lvl="1" indent="-361950" algn="l">
              <a:lnSpc>
                <a:spcPct val="100000"/>
              </a:lnSpc>
              <a:spcBef>
                <a:spcPts val="1200"/>
              </a:spcBef>
              <a:spcAft>
                <a:spcPts val="0"/>
              </a:spcAft>
              <a:buClr>
                <a:srgbClr val="6C6463"/>
              </a:buClr>
              <a:buSzPts val="2100"/>
              <a:buFont typeface="Arial"/>
              <a:buChar char="–"/>
              <a:defRPr sz="2100" b="0" i="0" u="none" strike="noStrike" cap="none">
                <a:solidFill>
                  <a:srgbClr val="6C6463"/>
                </a:solidFill>
                <a:latin typeface="Cabin"/>
                <a:ea typeface="Cabin"/>
                <a:cs typeface="Cabin"/>
                <a:sym typeface="Cabin"/>
              </a:defRPr>
            </a:lvl2pPr>
            <a:lvl3pPr marL="1371600" marR="0" lvl="2" indent="-336550" algn="l">
              <a:lnSpc>
                <a:spcPct val="100000"/>
              </a:lnSpc>
              <a:spcBef>
                <a:spcPts val="1200"/>
              </a:spcBef>
              <a:spcAft>
                <a:spcPts val="0"/>
              </a:spcAft>
              <a:buClr>
                <a:srgbClr val="6C6463"/>
              </a:buClr>
              <a:buSzPts val="1700"/>
              <a:buFont typeface="Arial"/>
              <a:buChar char="•"/>
              <a:defRPr sz="1700" b="0" i="0" u="none" strike="noStrike" cap="none">
                <a:solidFill>
                  <a:srgbClr val="6C6463"/>
                </a:solidFill>
                <a:latin typeface="Cabin"/>
                <a:ea typeface="Cabin"/>
                <a:cs typeface="Cabin"/>
                <a:sym typeface="Cabin"/>
              </a:defRPr>
            </a:lvl3pPr>
            <a:lvl4pPr marL="1828800" marR="0" lvl="3" indent="-330200" algn="l">
              <a:lnSpc>
                <a:spcPct val="100000"/>
              </a:lnSpc>
              <a:spcBef>
                <a:spcPts val="321"/>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a:lnSpc>
                <a:spcPct val="100000"/>
              </a:lnSpc>
              <a:spcBef>
                <a:spcPts val="279"/>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bin"/>
                <a:ea typeface="Cabin"/>
                <a:cs typeface="Cabin"/>
                <a:sym typeface="Cabin"/>
              </a:defRPr>
            </a:lvl6pPr>
            <a:lvl7pPr marL="3200400" marR="0" lvl="6"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bin"/>
                <a:ea typeface="Cabin"/>
                <a:cs typeface="Cabin"/>
                <a:sym typeface="Cabin"/>
              </a:defRPr>
            </a:lvl7pPr>
            <a:lvl8pPr marL="3657600" marR="0" lvl="7"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bin"/>
                <a:ea typeface="Cabin"/>
                <a:cs typeface="Cabin"/>
                <a:sym typeface="Cabin"/>
              </a:defRPr>
            </a:lvl8pPr>
            <a:lvl9pPr marL="4114800" marR="0" lvl="8" indent="-361950" algn="l">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bin"/>
                <a:ea typeface="Cabin"/>
                <a:cs typeface="Cabin"/>
                <a:sym typeface="Cabin"/>
              </a:defRPr>
            </a:lvl9pPr>
          </a:lstStyle>
          <a:p>
            <a:endParaRPr/>
          </a:p>
        </p:txBody>
      </p:sp>
      <p:sp>
        <p:nvSpPr>
          <p:cNvPr id="118" name="Google Shape;118;g23df746c4a4_5_23"/>
          <p:cNvSpPr txBox="1">
            <a:spLocks noGrp="1"/>
          </p:cNvSpPr>
          <p:nvPr>
            <p:ph type="dt" idx="10"/>
          </p:nvPr>
        </p:nvSpPr>
        <p:spPr>
          <a:xfrm>
            <a:off x="203200" y="6520933"/>
            <a:ext cx="2844900" cy="18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9pPr>
          </a:lstStyle>
          <a:p>
            <a:endParaRPr/>
          </a:p>
        </p:txBody>
      </p:sp>
      <p:sp>
        <p:nvSpPr>
          <p:cNvPr id="119" name="Google Shape;119;g23df746c4a4_5_23"/>
          <p:cNvSpPr txBox="1">
            <a:spLocks noGrp="1"/>
          </p:cNvSpPr>
          <p:nvPr>
            <p:ph type="ftr" idx="11"/>
          </p:nvPr>
        </p:nvSpPr>
        <p:spPr>
          <a:xfrm>
            <a:off x="4165600" y="6520933"/>
            <a:ext cx="3860700" cy="18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1700"/>
              <a:buFont typeface="Cabin"/>
              <a:buNone/>
              <a:defRPr sz="1700" b="0" i="0" u="none" strike="noStrike" cap="none">
                <a:solidFill>
                  <a:schemeClr val="dk1"/>
                </a:solidFill>
                <a:latin typeface="Cabin"/>
                <a:ea typeface="Cabin"/>
                <a:cs typeface="Cabin"/>
                <a:sym typeface="Cabin"/>
              </a:defRPr>
            </a:lvl9pPr>
          </a:lstStyle>
          <a:p>
            <a:endParaRPr/>
          </a:p>
        </p:txBody>
      </p:sp>
      <p:sp>
        <p:nvSpPr>
          <p:cNvPr id="120" name="Google Shape;120;g23df746c4a4_5_23"/>
          <p:cNvSpPr txBox="1">
            <a:spLocks noGrp="1"/>
          </p:cNvSpPr>
          <p:nvPr>
            <p:ph type="sldNum" idx="12"/>
          </p:nvPr>
        </p:nvSpPr>
        <p:spPr>
          <a:xfrm>
            <a:off x="9144000" y="6490160"/>
            <a:ext cx="2844900" cy="246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CA"/>
              <a:t>‹#›</a:t>
            </a:fld>
            <a:endParaRPr/>
          </a:p>
        </p:txBody>
      </p:sp>
      <p:sp>
        <p:nvSpPr>
          <p:cNvPr id="121" name="Google Shape;121;g23df746c4a4_5_23"/>
          <p:cNvSpPr txBox="1">
            <a:spLocks noGrp="1"/>
          </p:cNvSpPr>
          <p:nvPr>
            <p:ph type="title"/>
          </p:nvPr>
        </p:nvSpPr>
        <p:spPr>
          <a:xfrm>
            <a:off x="914805" y="457200"/>
            <a:ext cx="10363200" cy="914400"/>
          </a:xfrm>
          <a:prstGeom prst="rect">
            <a:avLst/>
          </a:prstGeom>
          <a:noFill/>
          <a:ln>
            <a:noFill/>
          </a:ln>
        </p:spPr>
        <p:txBody>
          <a:bodyPr spcFirstLastPara="1" wrap="square" lIns="0" tIns="45700" rIns="91425" bIns="45700" anchor="b" anchorCtr="0">
            <a:noAutofit/>
          </a:bodyPr>
          <a:lstStyle>
            <a:lvl1pPr marR="0" lvl="0" algn="l">
              <a:lnSpc>
                <a:spcPct val="100000"/>
              </a:lnSpc>
              <a:spcBef>
                <a:spcPts val="0"/>
              </a:spcBef>
              <a:spcAft>
                <a:spcPts val="0"/>
              </a:spcAft>
              <a:buClr>
                <a:srgbClr val="BA0C2F"/>
              </a:buClr>
              <a:buSzPts val="2900"/>
              <a:buFont typeface="Cabin"/>
              <a:buNone/>
              <a:defRPr sz="2900" b="0" i="0" u="none" strike="noStrike" cap="none">
                <a:solidFill>
                  <a:srgbClr val="BA0C2F"/>
                </a:solidFill>
                <a:latin typeface="Cabin"/>
                <a:ea typeface="Cabin"/>
                <a:cs typeface="Cabin"/>
                <a:sym typeface="Cabin"/>
              </a:defRPr>
            </a:lvl1pPr>
            <a:lvl2pPr lvl="1" algn="l">
              <a:lnSpc>
                <a:spcPct val="100000"/>
              </a:lnSpc>
              <a:spcBef>
                <a:spcPts val="0"/>
              </a:spcBef>
              <a:spcAft>
                <a:spcPts val="0"/>
              </a:spcAft>
              <a:buSzPts val="1700"/>
              <a:buFont typeface="Arial"/>
              <a:buNone/>
              <a:defRPr sz="1700"/>
            </a:lvl2pPr>
            <a:lvl3pPr lvl="2" algn="l">
              <a:lnSpc>
                <a:spcPct val="100000"/>
              </a:lnSpc>
              <a:spcBef>
                <a:spcPts val="0"/>
              </a:spcBef>
              <a:spcAft>
                <a:spcPts val="0"/>
              </a:spcAft>
              <a:buSzPts val="1700"/>
              <a:buFont typeface="Arial"/>
              <a:buNone/>
              <a:defRPr sz="1700"/>
            </a:lvl3pPr>
            <a:lvl4pPr lvl="3" algn="l">
              <a:lnSpc>
                <a:spcPct val="100000"/>
              </a:lnSpc>
              <a:spcBef>
                <a:spcPts val="0"/>
              </a:spcBef>
              <a:spcAft>
                <a:spcPts val="0"/>
              </a:spcAft>
              <a:buSzPts val="1700"/>
              <a:buFont typeface="Arial"/>
              <a:buNone/>
              <a:defRPr sz="1700"/>
            </a:lvl4pPr>
            <a:lvl5pPr lvl="4" algn="l">
              <a:lnSpc>
                <a:spcPct val="100000"/>
              </a:lnSpc>
              <a:spcBef>
                <a:spcPts val="0"/>
              </a:spcBef>
              <a:spcAft>
                <a:spcPts val="0"/>
              </a:spcAft>
              <a:buSzPts val="1700"/>
              <a:buFont typeface="Arial"/>
              <a:buNone/>
              <a:defRPr sz="1700"/>
            </a:lvl5pPr>
            <a:lvl6pPr lvl="5" algn="l">
              <a:lnSpc>
                <a:spcPct val="100000"/>
              </a:lnSpc>
              <a:spcBef>
                <a:spcPts val="0"/>
              </a:spcBef>
              <a:spcAft>
                <a:spcPts val="0"/>
              </a:spcAft>
              <a:buSzPts val="1700"/>
              <a:buFont typeface="Arial"/>
              <a:buNone/>
              <a:defRPr sz="1700"/>
            </a:lvl6pPr>
            <a:lvl7pPr lvl="6" algn="l">
              <a:lnSpc>
                <a:spcPct val="100000"/>
              </a:lnSpc>
              <a:spcBef>
                <a:spcPts val="0"/>
              </a:spcBef>
              <a:spcAft>
                <a:spcPts val="0"/>
              </a:spcAft>
              <a:buSzPts val="1700"/>
              <a:buFont typeface="Arial"/>
              <a:buNone/>
              <a:defRPr sz="1700"/>
            </a:lvl7pPr>
            <a:lvl8pPr lvl="7" algn="l">
              <a:lnSpc>
                <a:spcPct val="100000"/>
              </a:lnSpc>
              <a:spcBef>
                <a:spcPts val="0"/>
              </a:spcBef>
              <a:spcAft>
                <a:spcPts val="0"/>
              </a:spcAft>
              <a:buSzPts val="1700"/>
              <a:buFont typeface="Arial"/>
              <a:buNone/>
              <a:defRPr sz="1700"/>
            </a:lvl8pPr>
            <a:lvl9pPr lvl="8" algn="l">
              <a:lnSpc>
                <a:spcPct val="100000"/>
              </a:lnSpc>
              <a:spcBef>
                <a:spcPts val="0"/>
              </a:spcBef>
              <a:spcAft>
                <a:spcPts val="0"/>
              </a:spcAft>
              <a:buSzPts val="1700"/>
              <a:buFont typeface="Arial"/>
              <a:buNone/>
              <a:defRPr sz="17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 with Gradient Block">
  <p:cSld name="Content with Gradient Block">
    <p:spTree>
      <p:nvGrpSpPr>
        <p:cNvPr id="1" name="Shape 14"/>
        <p:cNvGrpSpPr/>
        <p:nvPr/>
      </p:nvGrpSpPr>
      <p:grpSpPr>
        <a:xfrm>
          <a:off x="0" y="0"/>
          <a:ext cx="0" cy="0"/>
          <a:chOff x="0" y="0"/>
          <a:chExt cx="0" cy="0"/>
        </a:xfrm>
      </p:grpSpPr>
      <p:sp>
        <p:nvSpPr>
          <p:cNvPr id="15" name="Google Shape;15;g23dbbd6cbbd_0_113"/>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g23dbbd6cbbd_0_113"/>
          <p:cNvSpPr/>
          <p:nvPr/>
        </p:nvSpPr>
        <p:spPr>
          <a:xfrm>
            <a:off x="5290313" y="6987706"/>
            <a:ext cx="4351800" cy="32940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g23dbbd6cbbd_0_113"/>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23dbbd6cbbd_0_113"/>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 name="Google Shape;19;g23dbbd6cbbd_0_113"/>
          <p:cNvSpPr/>
          <p:nvPr/>
        </p:nvSpPr>
        <p:spPr>
          <a:xfrm>
            <a:off x="4735286" y="371149"/>
            <a:ext cx="113100" cy="62058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gradFill>
          <a:gsLst>
            <a:gs pos="0">
              <a:schemeClr val="accent1"/>
            </a:gs>
            <a:gs pos="100000">
              <a:schemeClr val="accent2"/>
            </a:gs>
          </a:gsLst>
          <a:lin ang="10800025" scaled="0"/>
        </a:gradFill>
        <a:effectLst/>
      </p:bgPr>
    </p:bg>
    <p:spTree>
      <p:nvGrpSpPr>
        <p:cNvPr id="1" name="Shape 162"/>
        <p:cNvGrpSpPr/>
        <p:nvPr/>
      </p:nvGrpSpPr>
      <p:grpSpPr>
        <a:xfrm>
          <a:off x="0" y="0"/>
          <a:ext cx="0" cy="0"/>
          <a:chOff x="0" y="0"/>
          <a:chExt cx="0" cy="0"/>
        </a:xfrm>
      </p:grpSpPr>
      <p:sp>
        <p:nvSpPr>
          <p:cNvPr id="163" name="Google Shape;163;g23df746c4a4_5_53"/>
          <p:cNvSpPr txBox="1">
            <a:spLocks noGrp="1"/>
          </p:cNvSpPr>
          <p:nvPr>
            <p:ph type="title"/>
          </p:nvPr>
        </p:nvSpPr>
        <p:spPr>
          <a:xfrm>
            <a:off x="1019908" y="1997768"/>
            <a:ext cx="9337500" cy="22935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5600"/>
              <a:buFont typeface="Calibri"/>
              <a:buNone/>
              <a:defRPr sz="5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23df746c4a4_5_53"/>
          <p:cNvSpPr/>
          <p:nvPr/>
        </p:nvSpPr>
        <p:spPr>
          <a:xfrm>
            <a:off x="1019908" y="4345696"/>
            <a:ext cx="3559500" cy="282600"/>
          </a:xfrm>
          <a:prstGeom prst="rect">
            <a:avLst/>
          </a:prstGeom>
          <a:blipFill rotWithShape="1">
            <a:blip r:embed="rId2">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 gradient" type="titleOnly">
  <p:cSld name="TITLE_ONLY">
    <p:bg>
      <p:bgPr>
        <a:gradFill>
          <a:gsLst>
            <a:gs pos="0">
              <a:schemeClr val="accent1"/>
            </a:gs>
            <a:gs pos="100000">
              <a:schemeClr val="accent2"/>
            </a:gs>
          </a:gsLst>
          <a:lin ang="10800025" scaled="0"/>
        </a:gradFill>
        <a:effectLst/>
      </p:bgPr>
    </p:bg>
    <p:spTree>
      <p:nvGrpSpPr>
        <p:cNvPr id="1" name="Shape 165"/>
        <p:cNvGrpSpPr/>
        <p:nvPr/>
      </p:nvGrpSpPr>
      <p:grpSpPr>
        <a:xfrm>
          <a:off x="0" y="0"/>
          <a:ext cx="0" cy="0"/>
          <a:chOff x="0" y="0"/>
          <a:chExt cx="0" cy="0"/>
        </a:xfrm>
      </p:grpSpPr>
      <p:sp>
        <p:nvSpPr>
          <p:cNvPr id="166" name="Google Shape;166;g23df746c4a4_5_56"/>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67"/>
        <p:cNvGrpSpPr/>
        <p:nvPr/>
      </p:nvGrpSpPr>
      <p:grpSpPr>
        <a:xfrm>
          <a:off x="0" y="0"/>
          <a:ext cx="0" cy="0"/>
          <a:chOff x="0" y="0"/>
          <a:chExt cx="0" cy="0"/>
        </a:xfrm>
      </p:grpSpPr>
      <p:sp>
        <p:nvSpPr>
          <p:cNvPr id="168" name="Google Shape;168;g23df746c4a4_5_58"/>
          <p:cNvSpPr/>
          <p:nvPr/>
        </p:nvSpPr>
        <p:spPr>
          <a:xfrm>
            <a:off x="0" y="5983705"/>
            <a:ext cx="12192000" cy="874200"/>
          </a:xfrm>
          <a:prstGeom prst="rect">
            <a:avLst/>
          </a:prstGeom>
          <a:blipFill rotWithShape="1">
            <a:blip r:embed="rId2">
              <a:alphaModFix/>
            </a:blip>
            <a:tile tx="412750" ty="698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9" name="Google Shape;169;g23df746c4a4_5_58"/>
          <p:cNvPicPr preferRelativeResize="0"/>
          <p:nvPr/>
        </p:nvPicPr>
        <p:blipFill rotWithShape="1">
          <a:blip r:embed="rId3">
            <a:alphaModFix/>
          </a:blip>
          <a:srcRect/>
          <a:stretch/>
        </p:blipFill>
        <p:spPr>
          <a:xfrm>
            <a:off x="5500925" y="1262913"/>
            <a:ext cx="1190149" cy="181356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dk1"/>
        </a:solidFill>
        <a:effectLst/>
      </p:bgPr>
    </p:bg>
    <p:spTree>
      <p:nvGrpSpPr>
        <p:cNvPr id="1" name="Shape 170"/>
        <p:cNvGrpSpPr/>
        <p:nvPr/>
      </p:nvGrpSpPr>
      <p:grpSpPr>
        <a:xfrm>
          <a:off x="0" y="0"/>
          <a:ext cx="0" cy="0"/>
          <a:chOff x="0" y="0"/>
          <a:chExt cx="0" cy="0"/>
        </a:xfrm>
      </p:grpSpPr>
      <p:sp>
        <p:nvSpPr>
          <p:cNvPr id="171" name="Google Shape;171;g22f300a0f13_0_89"/>
          <p:cNvSpPr>
            <a:spLocks noGrp="1"/>
          </p:cNvSpPr>
          <p:nvPr>
            <p:ph type="pic" idx="2"/>
          </p:nvPr>
        </p:nvSpPr>
        <p:spPr>
          <a:xfrm>
            <a:off x="0" y="0"/>
            <a:ext cx="12192000" cy="6858000"/>
          </a:xfrm>
          <a:prstGeom prst="rect">
            <a:avLst/>
          </a:prstGeom>
          <a:noFill/>
          <a:ln>
            <a:noFill/>
          </a:ln>
        </p:spPr>
      </p:sp>
      <p:sp>
        <p:nvSpPr>
          <p:cNvPr id="172" name="Google Shape;172;g22f300a0f13_0_89"/>
          <p:cNvSpPr txBox="1">
            <a:spLocks noGrp="1"/>
          </p:cNvSpPr>
          <p:nvPr>
            <p:ph type="ctrTitle"/>
          </p:nvPr>
        </p:nvSpPr>
        <p:spPr>
          <a:xfrm>
            <a:off x="636371" y="2966416"/>
            <a:ext cx="7162800" cy="2307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22f300a0f13_0_89"/>
          <p:cNvSpPr txBox="1">
            <a:spLocks noGrp="1"/>
          </p:cNvSpPr>
          <p:nvPr>
            <p:ph type="subTitle" idx="1"/>
          </p:nvPr>
        </p:nvSpPr>
        <p:spPr>
          <a:xfrm>
            <a:off x="636372" y="5519450"/>
            <a:ext cx="7162800" cy="862200"/>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solidFill>
                  <a:schemeClr val="lt1"/>
                </a:solidFill>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4" name="Google Shape;174;g22f300a0f13_0_89" descr="Text&#10;&#10;Description automatically generated"/>
          <p:cNvPicPr preferRelativeResize="0"/>
          <p:nvPr/>
        </p:nvPicPr>
        <p:blipFill rotWithShape="1">
          <a:blip r:embed="rId2">
            <a:alphaModFix/>
          </a:blip>
          <a:srcRect/>
          <a:stretch/>
        </p:blipFill>
        <p:spPr>
          <a:xfrm>
            <a:off x="636371" y="541645"/>
            <a:ext cx="2930794" cy="135267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lt2"/>
        </a:solidFill>
        <a:effectLst/>
      </p:bgPr>
    </p:bg>
    <p:spTree>
      <p:nvGrpSpPr>
        <p:cNvPr id="1" name="Shape 175"/>
        <p:cNvGrpSpPr/>
        <p:nvPr/>
      </p:nvGrpSpPr>
      <p:grpSpPr>
        <a:xfrm>
          <a:off x="0" y="0"/>
          <a:ext cx="0" cy="0"/>
          <a:chOff x="0" y="0"/>
          <a:chExt cx="0" cy="0"/>
        </a:xfrm>
      </p:grpSpPr>
      <p:sp>
        <p:nvSpPr>
          <p:cNvPr id="176" name="Google Shape;176;g22f300a0f13_0_94"/>
          <p:cNvSpPr/>
          <p:nvPr/>
        </p:nvSpPr>
        <p:spPr>
          <a:xfrm>
            <a:off x="6488935" y="-88135"/>
            <a:ext cx="5703000" cy="6946200"/>
          </a:xfrm>
          <a:prstGeom prst="rect">
            <a:avLst/>
          </a:pr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g22f300a0f13_0_94"/>
          <p:cNvSpPr txBox="1">
            <a:spLocks noGrp="1"/>
          </p:cNvSpPr>
          <p:nvPr>
            <p:ph type="title"/>
          </p:nvPr>
        </p:nvSpPr>
        <p:spPr>
          <a:xfrm>
            <a:off x="7094669" y="727113"/>
            <a:ext cx="4450800" cy="27714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4500"/>
              <a:buFont typeface="Calibri"/>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22f300a0f13_0_94"/>
          <p:cNvSpPr txBox="1">
            <a:spLocks noGrp="1"/>
          </p:cNvSpPr>
          <p:nvPr>
            <p:ph type="body" idx="1"/>
          </p:nvPr>
        </p:nvSpPr>
        <p:spPr>
          <a:xfrm>
            <a:off x="7094669" y="3574636"/>
            <a:ext cx="4450800" cy="15003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640"/>
              <a:buNone/>
              <a:defRPr sz="2400">
                <a:solidFill>
                  <a:schemeClr val="lt1"/>
                </a:solidFill>
              </a:defRPr>
            </a:lvl1pPr>
            <a:lvl2pPr marL="914400" lvl="1" indent="-228600" algn="l">
              <a:lnSpc>
                <a:spcPct val="120000"/>
              </a:lnSpc>
              <a:spcBef>
                <a:spcPts val="500"/>
              </a:spcBef>
              <a:spcAft>
                <a:spcPts val="0"/>
              </a:spcAft>
              <a:buSzPts val="220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60"/>
              <a:buNone/>
              <a:defRPr sz="1600">
                <a:solidFill>
                  <a:srgbClr val="888888"/>
                </a:solidFill>
              </a:defRPr>
            </a:lvl4pPr>
            <a:lvl5pPr marL="2286000" lvl="4" indent="-228600" algn="l">
              <a:lnSpc>
                <a:spcPct val="120000"/>
              </a:lnSpc>
              <a:spcBef>
                <a:spcPts val="500"/>
              </a:spcBef>
              <a:spcAft>
                <a:spcPts val="0"/>
              </a:spcAft>
              <a:buSzPts val="176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9" name="Google Shape;179;g22f300a0f13_0_94"/>
          <p:cNvSpPr>
            <a:spLocks noGrp="1"/>
          </p:cNvSpPr>
          <p:nvPr>
            <p:ph type="pic" idx="2"/>
          </p:nvPr>
        </p:nvSpPr>
        <p:spPr>
          <a:xfrm>
            <a:off x="897496" y="3574636"/>
            <a:ext cx="3581400" cy="2307600"/>
          </a:xfrm>
          <a:prstGeom prst="rect">
            <a:avLst/>
          </a:prstGeom>
          <a:solidFill>
            <a:srgbClr val="BEBAA2"/>
          </a:solidFill>
          <a:ln>
            <a:noFill/>
          </a:ln>
        </p:spPr>
      </p:sp>
      <p:pic>
        <p:nvPicPr>
          <p:cNvPr id="180" name="Google Shape;180;g22f300a0f13_0_94"/>
          <p:cNvPicPr preferRelativeResize="0"/>
          <p:nvPr/>
        </p:nvPicPr>
        <p:blipFill rotWithShape="1">
          <a:blip r:embed="rId2">
            <a:alphaModFix/>
          </a:blip>
          <a:srcRect/>
          <a:stretch/>
        </p:blipFill>
        <p:spPr>
          <a:xfrm>
            <a:off x="897496" y="398595"/>
            <a:ext cx="2501588" cy="115457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with Color Block - Sunset">
  <p:cSld name="Content with Color Block - Sunset">
    <p:spTree>
      <p:nvGrpSpPr>
        <p:cNvPr id="1" name="Shape 181"/>
        <p:cNvGrpSpPr/>
        <p:nvPr/>
      </p:nvGrpSpPr>
      <p:grpSpPr>
        <a:xfrm>
          <a:off x="0" y="0"/>
          <a:ext cx="0" cy="0"/>
          <a:chOff x="0" y="0"/>
          <a:chExt cx="0" cy="0"/>
        </a:xfrm>
      </p:grpSpPr>
      <p:sp>
        <p:nvSpPr>
          <p:cNvPr id="182" name="Google Shape;182;g22f300a0f13_0_102"/>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g22f300a0f13_0_102"/>
          <p:cNvSpPr/>
          <p:nvPr/>
        </p:nvSpPr>
        <p:spPr>
          <a:xfrm>
            <a:off x="420363" y="371149"/>
            <a:ext cx="4351800" cy="329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g22f300a0f13_0_102"/>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22f300a0f13_0_102"/>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ntent with Color Block - Sunflower">
  <p:cSld name="Content with Color Block - Sunflower">
    <p:spTree>
      <p:nvGrpSpPr>
        <p:cNvPr id="1" name="Shape 186"/>
        <p:cNvGrpSpPr/>
        <p:nvPr/>
      </p:nvGrpSpPr>
      <p:grpSpPr>
        <a:xfrm>
          <a:off x="0" y="0"/>
          <a:ext cx="0" cy="0"/>
          <a:chOff x="0" y="0"/>
          <a:chExt cx="0" cy="0"/>
        </a:xfrm>
      </p:grpSpPr>
      <p:sp>
        <p:nvSpPr>
          <p:cNvPr id="187" name="Google Shape;187;g22f300a0f13_0_107"/>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g22f300a0f13_0_107"/>
          <p:cNvSpPr/>
          <p:nvPr/>
        </p:nvSpPr>
        <p:spPr>
          <a:xfrm>
            <a:off x="420363" y="371149"/>
            <a:ext cx="4351800" cy="3294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g22f300a0f13_0_107"/>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3200"/>
              <a:buFont typeface="Calibri"/>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22f300a0f13_0_107"/>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with Color Block - Azure">
  <p:cSld name="Content with Color Block - Azure">
    <p:spTree>
      <p:nvGrpSpPr>
        <p:cNvPr id="1" name="Shape 191"/>
        <p:cNvGrpSpPr/>
        <p:nvPr/>
      </p:nvGrpSpPr>
      <p:grpSpPr>
        <a:xfrm>
          <a:off x="0" y="0"/>
          <a:ext cx="0" cy="0"/>
          <a:chOff x="0" y="0"/>
          <a:chExt cx="0" cy="0"/>
        </a:xfrm>
      </p:grpSpPr>
      <p:sp>
        <p:nvSpPr>
          <p:cNvPr id="192" name="Google Shape;192;g22f300a0f13_0_112"/>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 name="Google Shape;193;g22f300a0f13_0_112"/>
          <p:cNvSpPr/>
          <p:nvPr/>
        </p:nvSpPr>
        <p:spPr>
          <a:xfrm>
            <a:off x="420363" y="371149"/>
            <a:ext cx="4351800" cy="3294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g22f300a0f13_0_112"/>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22f300a0f13_0_112"/>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with Color Block - Emerald">
  <p:cSld name="Content with Color Block - Emerald">
    <p:spTree>
      <p:nvGrpSpPr>
        <p:cNvPr id="1" name="Shape 196"/>
        <p:cNvGrpSpPr/>
        <p:nvPr/>
      </p:nvGrpSpPr>
      <p:grpSpPr>
        <a:xfrm>
          <a:off x="0" y="0"/>
          <a:ext cx="0" cy="0"/>
          <a:chOff x="0" y="0"/>
          <a:chExt cx="0" cy="0"/>
        </a:xfrm>
      </p:grpSpPr>
      <p:sp>
        <p:nvSpPr>
          <p:cNvPr id="197" name="Google Shape;197;g22f300a0f13_0_117"/>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g22f300a0f13_0_117"/>
          <p:cNvSpPr/>
          <p:nvPr/>
        </p:nvSpPr>
        <p:spPr>
          <a:xfrm>
            <a:off x="420363" y="371149"/>
            <a:ext cx="4351800" cy="329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g22f300a0f13_0_117"/>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22f300a0f13_0_117"/>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olour Block - Wild Berry">
  <p:cSld name="Content with Colour Block - Wild Berry">
    <p:spTree>
      <p:nvGrpSpPr>
        <p:cNvPr id="1" name="Shape 201"/>
        <p:cNvGrpSpPr/>
        <p:nvPr/>
      </p:nvGrpSpPr>
      <p:grpSpPr>
        <a:xfrm>
          <a:off x="0" y="0"/>
          <a:ext cx="0" cy="0"/>
          <a:chOff x="0" y="0"/>
          <a:chExt cx="0" cy="0"/>
        </a:xfrm>
      </p:grpSpPr>
      <p:sp>
        <p:nvSpPr>
          <p:cNvPr id="202" name="Google Shape;202;g22f300a0f13_0_122"/>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g22f300a0f13_0_122"/>
          <p:cNvSpPr/>
          <p:nvPr/>
        </p:nvSpPr>
        <p:spPr>
          <a:xfrm>
            <a:off x="420363" y="371149"/>
            <a:ext cx="4351800" cy="3294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g22f300a0f13_0_122"/>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22f300a0f13_0_122"/>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g23dbbd6cbbd_0_108"/>
          <p:cNvSpPr txBox="1">
            <a:spLocks noGrp="1"/>
          </p:cNvSpPr>
          <p:nvPr>
            <p:ph type="body" idx="1"/>
          </p:nvPr>
        </p:nvSpPr>
        <p:spPr>
          <a:xfrm>
            <a:off x="418641" y="2311843"/>
            <a:ext cx="10935300" cy="37968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Clr>
                <a:schemeClr val="accent1"/>
              </a:buClr>
              <a:buSzPts val="2640"/>
              <a:buChar char="•"/>
              <a:defRPr/>
            </a:lvl1pPr>
            <a:lvl2pPr marL="914400" lvl="1" indent="-382269" algn="l">
              <a:lnSpc>
                <a:spcPct val="120000"/>
              </a:lnSpc>
              <a:spcBef>
                <a:spcPts val="500"/>
              </a:spcBef>
              <a:spcAft>
                <a:spcPts val="0"/>
              </a:spcAft>
              <a:buClr>
                <a:schemeClr val="accent1"/>
              </a:buClr>
              <a:buSzPts val="2420"/>
              <a:buChar char="•"/>
              <a:defRPr/>
            </a:lvl2pPr>
            <a:lvl3pPr marL="1371600" lvl="2" indent="-368300" algn="l">
              <a:lnSpc>
                <a:spcPct val="120000"/>
              </a:lnSpc>
              <a:spcBef>
                <a:spcPts val="500"/>
              </a:spcBef>
              <a:spcAft>
                <a:spcPts val="0"/>
              </a:spcAft>
              <a:buClr>
                <a:schemeClr val="accent1"/>
              </a:buClr>
              <a:buSzPts val="2200"/>
              <a:buChar char="•"/>
              <a:defRPr/>
            </a:lvl3pPr>
            <a:lvl4pPr marL="1828800" lvl="3" indent="-354330" algn="l">
              <a:lnSpc>
                <a:spcPct val="120000"/>
              </a:lnSpc>
              <a:spcBef>
                <a:spcPts val="500"/>
              </a:spcBef>
              <a:spcAft>
                <a:spcPts val="0"/>
              </a:spcAft>
              <a:buClr>
                <a:schemeClr val="accent1"/>
              </a:buClr>
              <a:buSzPts val="1980"/>
              <a:buChar char="•"/>
              <a:defRPr/>
            </a:lvl4pPr>
            <a:lvl5pPr marL="2286000" lvl="4" indent="-340360" algn="l">
              <a:lnSpc>
                <a:spcPct val="120000"/>
              </a:lnSpc>
              <a:spcBef>
                <a:spcPts val="500"/>
              </a:spcBef>
              <a:spcAft>
                <a:spcPts val="0"/>
              </a:spcAft>
              <a:buClr>
                <a:schemeClr val="accent1"/>
              </a:buClr>
              <a:buSzPts val="17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23dbbd6cbbd_0_108"/>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23dbbd6cbbd_0_108"/>
          <p:cNvSpPr/>
          <p:nvPr/>
        </p:nvSpPr>
        <p:spPr>
          <a:xfrm>
            <a:off x="418641" y="1298407"/>
            <a:ext cx="109353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g23dbbd6cbbd_0_108"/>
          <p:cNvSpPr txBox="1">
            <a:spLocks noGrp="1"/>
          </p:cNvSpPr>
          <p:nvPr>
            <p:ph type="body" idx="2"/>
          </p:nvPr>
        </p:nvSpPr>
        <p:spPr>
          <a:xfrm>
            <a:off x="419100" y="1698648"/>
            <a:ext cx="5874000"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olour Block - Amethyst">
  <p:cSld name="Content with Colour Block - Amethyst">
    <p:spTree>
      <p:nvGrpSpPr>
        <p:cNvPr id="1" name="Shape 206"/>
        <p:cNvGrpSpPr/>
        <p:nvPr/>
      </p:nvGrpSpPr>
      <p:grpSpPr>
        <a:xfrm>
          <a:off x="0" y="0"/>
          <a:ext cx="0" cy="0"/>
          <a:chOff x="0" y="0"/>
          <a:chExt cx="0" cy="0"/>
        </a:xfrm>
      </p:grpSpPr>
      <p:sp>
        <p:nvSpPr>
          <p:cNvPr id="207" name="Google Shape;207;g22f300a0f13_0_127"/>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g22f300a0f13_0_127"/>
          <p:cNvSpPr/>
          <p:nvPr/>
        </p:nvSpPr>
        <p:spPr>
          <a:xfrm>
            <a:off x="420363" y="371149"/>
            <a:ext cx="4351800" cy="3294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g22f300a0f13_0_127"/>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g22f300a0f13_0_127"/>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rotWithShape="1">
          <a:blip r:embed="rId2">
            <a:alphaModFix/>
          </a:blip>
          <a:tile tx="0" ty="444500" sx="50001" sy="50001" flip="none" algn="tl"/>
        </a:blipFill>
        <a:effectLst/>
      </p:bgPr>
    </p:bg>
    <p:spTree>
      <p:nvGrpSpPr>
        <p:cNvPr id="1" name="Shape 211"/>
        <p:cNvGrpSpPr/>
        <p:nvPr/>
      </p:nvGrpSpPr>
      <p:grpSpPr>
        <a:xfrm>
          <a:off x="0" y="0"/>
          <a:ext cx="0" cy="0"/>
          <a:chOff x="0" y="0"/>
          <a:chExt cx="0" cy="0"/>
        </a:xfrm>
      </p:grpSpPr>
      <p:sp>
        <p:nvSpPr>
          <p:cNvPr id="212" name="Google Shape;212;g23df746c4a4_5_61"/>
          <p:cNvSpPr/>
          <p:nvPr/>
        </p:nvSpPr>
        <p:spPr>
          <a:xfrm>
            <a:off x="1907059" y="0"/>
            <a:ext cx="8377800" cy="6858000"/>
          </a:xfrm>
          <a:prstGeom prst="rect">
            <a:avLst/>
          </a:prstGeom>
          <a:solidFill>
            <a:schemeClr val="lt1"/>
          </a:solidFill>
          <a:ln>
            <a:noFill/>
          </a:ln>
          <a:effectLst>
            <a:outerShdw blurRad="349625" sx="101510" sy="101510" algn="ctr" rotWithShape="0">
              <a:srgbClr val="000000">
                <a:alpha val="4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g23df746c4a4_5_61"/>
          <p:cNvSpPr txBox="1">
            <a:spLocks noGrp="1"/>
          </p:cNvSpPr>
          <p:nvPr>
            <p:ph type="ctrTitle"/>
          </p:nvPr>
        </p:nvSpPr>
        <p:spPr>
          <a:xfrm>
            <a:off x="2514600" y="2852110"/>
            <a:ext cx="7162800" cy="2307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g23df746c4a4_5_61"/>
          <p:cNvSpPr txBox="1">
            <a:spLocks noGrp="1"/>
          </p:cNvSpPr>
          <p:nvPr>
            <p:ph type="subTitle" idx="1"/>
          </p:nvPr>
        </p:nvSpPr>
        <p:spPr>
          <a:xfrm>
            <a:off x="2514599" y="5257800"/>
            <a:ext cx="7162800" cy="1600200"/>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5" name="Google Shape;215;g23df746c4a4_5_61"/>
          <p:cNvPicPr preferRelativeResize="0"/>
          <p:nvPr/>
        </p:nvPicPr>
        <p:blipFill rotWithShape="1">
          <a:blip r:embed="rId3">
            <a:alphaModFix/>
          </a:blip>
          <a:srcRect/>
          <a:stretch/>
        </p:blipFill>
        <p:spPr>
          <a:xfrm>
            <a:off x="2512541" y="374073"/>
            <a:ext cx="2501588" cy="115457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6"/>
        <p:cNvGrpSpPr/>
        <p:nvPr/>
      </p:nvGrpSpPr>
      <p:grpSpPr>
        <a:xfrm>
          <a:off x="0" y="0"/>
          <a:ext cx="0" cy="0"/>
          <a:chOff x="0" y="0"/>
          <a:chExt cx="0" cy="0"/>
        </a:xfrm>
      </p:grpSpPr>
      <p:sp>
        <p:nvSpPr>
          <p:cNvPr id="217" name="Google Shape;217;g23df746c4a4_5_66"/>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ntent with Gradient Block">
  <p:cSld name="Content with Gradient Block">
    <p:spTree>
      <p:nvGrpSpPr>
        <p:cNvPr id="1" name="Shape 222"/>
        <p:cNvGrpSpPr/>
        <p:nvPr/>
      </p:nvGrpSpPr>
      <p:grpSpPr>
        <a:xfrm>
          <a:off x="0" y="0"/>
          <a:ext cx="0" cy="0"/>
          <a:chOff x="0" y="0"/>
          <a:chExt cx="0" cy="0"/>
        </a:xfrm>
      </p:grpSpPr>
      <p:sp>
        <p:nvSpPr>
          <p:cNvPr id="223" name="Google Shape;223;g23e559f6ec9_0_522"/>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 name="Google Shape;224;g23e559f6ec9_0_522"/>
          <p:cNvSpPr/>
          <p:nvPr/>
        </p:nvSpPr>
        <p:spPr>
          <a:xfrm>
            <a:off x="5290313" y="6987706"/>
            <a:ext cx="4351800" cy="32940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g23e559f6ec9_0_522"/>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g23e559f6ec9_0_522"/>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7" name="Google Shape;227;g23e559f6ec9_0_522"/>
          <p:cNvSpPr/>
          <p:nvPr/>
        </p:nvSpPr>
        <p:spPr>
          <a:xfrm>
            <a:off x="4735286" y="371149"/>
            <a:ext cx="113100" cy="62058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with Color Block - Rose">
  <p:cSld name="Content with Color Block - Rose">
    <p:spTree>
      <p:nvGrpSpPr>
        <p:cNvPr id="1" name="Shape 228"/>
        <p:cNvGrpSpPr/>
        <p:nvPr/>
      </p:nvGrpSpPr>
      <p:grpSpPr>
        <a:xfrm>
          <a:off x="0" y="0"/>
          <a:ext cx="0" cy="0"/>
          <a:chOff x="0" y="0"/>
          <a:chExt cx="0" cy="0"/>
        </a:xfrm>
      </p:grpSpPr>
      <p:sp>
        <p:nvSpPr>
          <p:cNvPr id="229" name="Google Shape;229;g23e559f6ec9_0_528"/>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g23e559f6ec9_0_528"/>
          <p:cNvSpPr/>
          <p:nvPr/>
        </p:nvSpPr>
        <p:spPr>
          <a:xfrm>
            <a:off x="420363" y="371149"/>
            <a:ext cx="4351800" cy="329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g23e559f6ec9_0_528"/>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23e559f6ec9_0_528"/>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3"/>
        <p:cNvGrpSpPr/>
        <p:nvPr/>
      </p:nvGrpSpPr>
      <p:grpSpPr>
        <a:xfrm>
          <a:off x="0" y="0"/>
          <a:ext cx="0" cy="0"/>
          <a:chOff x="0" y="0"/>
          <a:chExt cx="0" cy="0"/>
        </a:xfrm>
      </p:grpSpPr>
      <p:sp>
        <p:nvSpPr>
          <p:cNvPr id="234" name="Google Shape;234;g23e559f6ec9_0_533"/>
          <p:cNvSpPr txBox="1">
            <a:spLocks noGrp="1"/>
          </p:cNvSpPr>
          <p:nvPr>
            <p:ph type="body" idx="1"/>
          </p:nvPr>
        </p:nvSpPr>
        <p:spPr>
          <a:xfrm>
            <a:off x="418641" y="2311843"/>
            <a:ext cx="10935300" cy="37968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Clr>
                <a:schemeClr val="accent1"/>
              </a:buClr>
              <a:buSzPts val="2640"/>
              <a:buChar char="•"/>
              <a:defRPr/>
            </a:lvl1pPr>
            <a:lvl2pPr marL="914400" lvl="1" indent="-382269" algn="l">
              <a:lnSpc>
                <a:spcPct val="120000"/>
              </a:lnSpc>
              <a:spcBef>
                <a:spcPts val="500"/>
              </a:spcBef>
              <a:spcAft>
                <a:spcPts val="0"/>
              </a:spcAft>
              <a:buClr>
                <a:schemeClr val="accent1"/>
              </a:buClr>
              <a:buSzPts val="2420"/>
              <a:buChar char="•"/>
              <a:defRPr/>
            </a:lvl2pPr>
            <a:lvl3pPr marL="1371600" lvl="2" indent="-368300" algn="l">
              <a:lnSpc>
                <a:spcPct val="120000"/>
              </a:lnSpc>
              <a:spcBef>
                <a:spcPts val="500"/>
              </a:spcBef>
              <a:spcAft>
                <a:spcPts val="0"/>
              </a:spcAft>
              <a:buClr>
                <a:schemeClr val="accent1"/>
              </a:buClr>
              <a:buSzPts val="2200"/>
              <a:buChar char="•"/>
              <a:defRPr/>
            </a:lvl3pPr>
            <a:lvl4pPr marL="1828800" lvl="3" indent="-354330" algn="l">
              <a:lnSpc>
                <a:spcPct val="120000"/>
              </a:lnSpc>
              <a:spcBef>
                <a:spcPts val="500"/>
              </a:spcBef>
              <a:spcAft>
                <a:spcPts val="0"/>
              </a:spcAft>
              <a:buClr>
                <a:schemeClr val="accent1"/>
              </a:buClr>
              <a:buSzPts val="1980"/>
              <a:buChar char="•"/>
              <a:defRPr/>
            </a:lvl4pPr>
            <a:lvl5pPr marL="2286000" lvl="4" indent="-340360" algn="l">
              <a:lnSpc>
                <a:spcPct val="120000"/>
              </a:lnSpc>
              <a:spcBef>
                <a:spcPts val="500"/>
              </a:spcBef>
              <a:spcAft>
                <a:spcPts val="0"/>
              </a:spcAft>
              <a:buClr>
                <a:schemeClr val="accent1"/>
              </a:buClr>
              <a:buSzPts val="17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g23e559f6ec9_0_533"/>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23e559f6ec9_0_533"/>
          <p:cNvSpPr/>
          <p:nvPr/>
        </p:nvSpPr>
        <p:spPr>
          <a:xfrm>
            <a:off x="418641" y="1298407"/>
            <a:ext cx="109353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7" name="Google Shape;237;g23e559f6ec9_0_533"/>
          <p:cNvSpPr txBox="1">
            <a:spLocks noGrp="1"/>
          </p:cNvSpPr>
          <p:nvPr>
            <p:ph type="body" idx="2"/>
          </p:nvPr>
        </p:nvSpPr>
        <p:spPr>
          <a:xfrm>
            <a:off x="419100" y="1698648"/>
            <a:ext cx="5874000"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8"/>
        <p:cNvGrpSpPr/>
        <p:nvPr/>
      </p:nvGrpSpPr>
      <p:grpSpPr>
        <a:xfrm>
          <a:off x="0" y="0"/>
          <a:ext cx="0" cy="0"/>
          <a:chOff x="0" y="0"/>
          <a:chExt cx="0" cy="0"/>
        </a:xfrm>
      </p:grpSpPr>
      <p:sp>
        <p:nvSpPr>
          <p:cNvPr id="239" name="Google Shape;239;g23e559f6ec9_0_538"/>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g23e559f6ec9_0_538"/>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1" name="Google Shape;241;g23e559f6ec9_0_53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2" name="Google Shape;242;g23e559f6ec9_0_53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3" name="Google Shape;243;g23e559f6ec9_0_53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44"/>
        <p:cNvGrpSpPr/>
        <p:nvPr/>
      </p:nvGrpSpPr>
      <p:grpSpPr>
        <a:xfrm>
          <a:off x="0" y="0"/>
          <a:ext cx="0" cy="0"/>
          <a:chOff x="0" y="0"/>
          <a:chExt cx="0" cy="0"/>
        </a:xfrm>
      </p:grpSpPr>
      <p:sp>
        <p:nvSpPr>
          <p:cNvPr id="245" name="Google Shape;245;g23e559f6ec9_0_550"/>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23e559f6ec9_0_550"/>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7" name="Google Shape;247;g23e559f6ec9_0_55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8" name="Google Shape;248;g23e559f6ec9_0_55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9" name="Google Shape;249;g23e559f6ec9_0_55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0"/>
        <p:cNvGrpSpPr/>
        <p:nvPr/>
      </p:nvGrpSpPr>
      <p:grpSpPr>
        <a:xfrm>
          <a:off x="0" y="0"/>
          <a:ext cx="0" cy="0"/>
          <a:chOff x="0" y="0"/>
          <a:chExt cx="0" cy="0"/>
        </a:xfrm>
      </p:grpSpPr>
      <p:sp>
        <p:nvSpPr>
          <p:cNvPr id="251" name="Google Shape;251;g23e559f6ec9_0_556"/>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23e559f6ec9_0_556"/>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3" name="Google Shape;253;g23e559f6ec9_0_5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4" name="Google Shape;254;g23e559f6ec9_0_5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5" name="Google Shape;255;g23e559f6ec9_0_5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56"/>
        <p:cNvGrpSpPr/>
        <p:nvPr/>
      </p:nvGrpSpPr>
      <p:grpSpPr>
        <a:xfrm>
          <a:off x="0" y="0"/>
          <a:ext cx="0" cy="0"/>
          <a:chOff x="0" y="0"/>
          <a:chExt cx="0" cy="0"/>
        </a:xfrm>
      </p:grpSpPr>
      <p:sp>
        <p:nvSpPr>
          <p:cNvPr id="257" name="Google Shape;257;g23e559f6ec9_0_562"/>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23e559f6ec9_0_562"/>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9" name="Google Shape;259;g23e559f6ec9_0_5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0" name="Google Shape;260;g23e559f6ec9_0_5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1" name="Google Shape;261;g23e559f6ec9_0_56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with Color Block - Emerald">
  <p:cSld name="Content with Color Block - Emerald">
    <p:spTree>
      <p:nvGrpSpPr>
        <p:cNvPr id="1" name="Shape 34"/>
        <p:cNvGrpSpPr/>
        <p:nvPr/>
      </p:nvGrpSpPr>
      <p:grpSpPr>
        <a:xfrm>
          <a:off x="0" y="0"/>
          <a:ext cx="0" cy="0"/>
          <a:chOff x="0" y="0"/>
          <a:chExt cx="0" cy="0"/>
        </a:xfrm>
      </p:grpSpPr>
      <p:sp>
        <p:nvSpPr>
          <p:cNvPr id="35" name="Google Shape;35;g23dbbd6cbbd_0_128"/>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g23dbbd6cbbd_0_128"/>
          <p:cNvSpPr/>
          <p:nvPr/>
        </p:nvSpPr>
        <p:spPr>
          <a:xfrm>
            <a:off x="420363" y="371149"/>
            <a:ext cx="4351800" cy="329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g23dbbd6cbbd_0_128"/>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23dbbd6cbbd_0_128"/>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62"/>
        <p:cNvGrpSpPr/>
        <p:nvPr/>
      </p:nvGrpSpPr>
      <p:grpSpPr>
        <a:xfrm>
          <a:off x="0" y="0"/>
          <a:ext cx="0" cy="0"/>
          <a:chOff x="0" y="0"/>
          <a:chExt cx="0" cy="0"/>
        </a:xfrm>
      </p:grpSpPr>
      <p:sp>
        <p:nvSpPr>
          <p:cNvPr id="263" name="Google Shape;263;g23e559f6ec9_0_574"/>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23e559f6ec9_0_574"/>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5" name="Google Shape;265;g23e559f6ec9_0_57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6" name="Google Shape;266;g23e559f6ec9_0_57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7" name="Google Shape;267;g23e559f6ec9_0_57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8"/>
        <p:cNvGrpSpPr/>
        <p:nvPr/>
      </p:nvGrpSpPr>
      <p:grpSpPr>
        <a:xfrm>
          <a:off x="0" y="0"/>
          <a:ext cx="0" cy="0"/>
          <a:chOff x="0" y="0"/>
          <a:chExt cx="0" cy="0"/>
        </a:xfrm>
      </p:grpSpPr>
      <p:sp>
        <p:nvSpPr>
          <p:cNvPr id="269" name="Google Shape;269;g23e559f6ec9_0_544"/>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 name="Google Shape;270;g23e559f6ec9_0_544"/>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1" name="Google Shape;271;g23e559f6ec9_0_54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2" name="Google Shape;272;g23e559f6ec9_0_54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3" name="Google Shape;273;g23e559f6ec9_0_54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74"/>
        <p:cNvGrpSpPr/>
        <p:nvPr/>
      </p:nvGrpSpPr>
      <p:grpSpPr>
        <a:xfrm>
          <a:off x="0" y="0"/>
          <a:ext cx="0" cy="0"/>
          <a:chOff x="0" y="0"/>
          <a:chExt cx="0" cy="0"/>
        </a:xfrm>
      </p:grpSpPr>
      <p:sp>
        <p:nvSpPr>
          <p:cNvPr id="275" name="Google Shape;275;g23e559f6ec9_0_568"/>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23e559f6ec9_0_568"/>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7" name="Google Shape;277;g23e559f6ec9_0_5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8" name="Google Shape;278;g23e559f6ec9_0_5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9" name="Google Shape;279;g23e559f6ec9_0_56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280"/>
        <p:cNvGrpSpPr/>
        <p:nvPr/>
      </p:nvGrpSpPr>
      <p:grpSpPr>
        <a:xfrm>
          <a:off x="0" y="0"/>
          <a:ext cx="0" cy="0"/>
          <a:chOff x="0" y="0"/>
          <a:chExt cx="0" cy="0"/>
        </a:xfrm>
      </p:grpSpPr>
      <p:sp>
        <p:nvSpPr>
          <p:cNvPr id="281" name="Google Shape;281;g23e559f6ec9_0_580"/>
          <p:cNvSpPr/>
          <p:nvPr/>
        </p:nvSpPr>
        <p:spPr>
          <a:xfrm>
            <a:off x="0" y="5983705"/>
            <a:ext cx="12192000" cy="874200"/>
          </a:xfrm>
          <a:prstGeom prst="rect">
            <a:avLst/>
          </a:prstGeom>
          <a:blipFill rotWithShape="1">
            <a:blip r:embed="rId2">
              <a:alphaModFix/>
            </a:blip>
            <a:tile tx="412750" ty="698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2" name="Google Shape;282;g23e559f6ec9_0_580"/>
          <p:cNvPicPr preferRelativeResize="0"/>
          <p:nvPr/>
        </p:nvPicPr>
        <p:blipFill rotWithShape="1">
          <a:blip r:embed="rId3">
            <a:alphaModFix/>
          </a:blip>
          <a:srcRect/>
          <a:stretch/>
        </p:blipFill>
        <p:spPr>
          <a:xfrm>
            <a:off x="5500925" y="1262913"/>
            <a:ext cx="1190149" cy="181356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283"/>
        <p:cNvGrpSpPr/>
        <p:nvPr/>
      </p:nvGrpSpPr>
      <p:grpSpPr>
        <a:xfrm>
          <a:off x="0" y="0"/>
          <a:ext cx="0" cy="0"/>
          <a:chOff x="0" y="0"/>
          <a:chExt cx="0" cy="0"/>
        </a:xfrm>
      </p:grpSpPr>
      <p:sp>
        <p:nvSpPr>
          <p:cNvPr id="284" name="Google Shape;284;g23e559f6ec9_0_583"/>
          <p:cNvSpPr>
            <a:spLocks noGrp="1"/>
          </p:cNvSpPr>
          <p:nvPr>
            <p:ph type="pic" idx="2"/>
          </p:nvPr>
        </p:nvSpPr>
        <p:spPr>
          <a:xfrm>
            <a:off x="0" y="0"/>
            <a:ext cx="12192000" cy="6858000"/>
          </a:xfrm>
          <a:prstGeom prst="rect">
            <a:avLst/>
          </a:prstGeom>
          <a:noFill/>
          <a:ln>
            <a:noFill/>
          </a:ln>
        </p:spPr>
      </p:sp>
      <p:sp>
        <p:nvSpPr>
          <p:cNvPr id="285" name="Google Shape;285;g23e559f6ec9_0_583"/>
          <p:cNvSpPr txBox="1">
            <a:spLocks noGrp="1"/>
          </p:cNvSpPr>
          <p:nvPr>
            <p:ph type="ctrTitle"/>
          </p:nvPr>
        </p:nvSpPr>
        <p:spPr>
          <a:xfrm>
            <a:off x="636371" y="2966416"/>
            <a:ext cx="7162800" cy="2307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g23e559f6ec9_0_583"/>
          <p:cNvSpPr txBox="1">
            <a:spLocks noGrp="1"/>
          </p:cNvSpPr>
          <p:nvPr>
            <p:ph type="subTitle" idx="1"/>
          </p:nvPr>
        </p:nvSpPr>
        <p:spPr>
          <a:xfrm>
            <a:off x="636372" y="5519450"/>
            <a:ext cx="7162800" cy="862200"/>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solidFill>
                  <a:schemeClr val="lt1"/>
                </a:solidFill>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87" name="Google Shape;287;g23e559f6ec9_0_583" descr="Text&#10;&#10;Description automatically generated"/>
          <p:cNvPicPr preferRelativeResize="0"/>
          <p:nvPr/>
        </p:nvPicPr>
        <p:blipFill rotWithShape="1">
          <a:blip r:embed="rId2">
            <a:alphaModFix/>
          </a:blip>
          <a:srcRect/>
          <a:stretch/>
        </p:blipFill>
        <p:spPr>
          <a:xfrm>
            <a:off x="636371" y="541645"/>
            <a:ext cx="2930796" cy="135267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288"/>
        <p:cNvGrpSpPr/>
        <p:nvPr/>
      </p:nvGrpSpPr>
      <p:grpSpPr>
        <a:xfrm>
          <a:off x="0" y="0"/>
          <a:ext cx="0" cy="0"/>
          <a:chOff x="0" y="0"/>
          <a:chExt cx="0" cy="0"/>
        </a:xfrm>
      </p:grpSpPr>
      <p:sp>
        <p:nvSpPr>
          <p:cNvPr id="289" name="Google Shape;289;g23e559f6ec9_0_588"/>
          <p:cNvSpPr/>
          <p:nvPr/>
        </p:nvSpPr>
        <p:spPr>
          <a:xfrm>
            <a:off x="6488935" y="-88135"/>
            <a:ext cx="5703000" cy="6946200"/>
          </a:xfrm>
          <a:prstGeom prst="rect">
            <a:avLst/>
          </a:pr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g23e559f6ec9_0_588"/>
          <p:cNvSpPr txBox="1">
            <a:spLocks noGrp="1"/>
          </p:cNvSpPr>
          <p:nvPr>
            <p:ph type="title"/>
          </p:nvPr>
        </p:nvSpPr>
        <p:spPr>
          <a:xfrm>
            <a:off x="7094669" y="727113"/>
            <a:ext cx="4450800" cy="27714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4500"/>
              <a:buFont typeface="Calibri"/>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g23e559f6ec9_0_588"/>
          <p:cNvSpPr txBox="1">
            <a:spLocks noGrp="1"/>
          </p:cNvSpPr>
          <p:nvPr>
            <p:ph type="body" idx="1"/>
          </p:nvPr>
        </p:nvSpPr>
        <p:spPr>
          <a:xfrm>
            <a:off x="7094669" y="3574636"/>
            <a:ext cx="4450800" cy="15003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640"/>
              <a:buNone/>
              <a:defRPr sz="2400">
                <a:solidFill>
                  <a:schemeClr val="lt1"/>
                </a:solidFill>
              </a:defRPr>
            </a:lvl1pPr>
            <a:lvl2pPr marL="914400" lvl="1" indent="-228600" algn="l">
              <a:lnSpc>
                <a:spcPct val="120000"/>
              </a:lnSpc>
              <a:spcBef>
                <a:spcPts val="500"/>
              </a:spcBef>
              <a:spcAft>
                <a:spcPts val="0"/>
              </a:spcAft>
              <a:buSzPts val="220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60"/>
              <a:buNone/>
              <a:defRPr sz="1600">
                <a:solidFill>
                  <a:srgbClr val="888888"/>
                </a:solidFill>
              </a:defRPr>
            </a:lvl4pPr>
            <a:lvl5pPr marL="2286000" lvl="4" indent="-228600" algn="l">
              <a:lnSpc>
                <a:spcPct val="120000"/>
              </a:lnSpc>
              <a:spcBef>
                <a:spcPts val="500"/>
              </a:spcBef>
              <a:spcAft>
                <a:spcPts val="0"/>
              </a:spcAft>
              <a:buSzPts val="176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2" name="Google Shape;292;g23e559f6ec9_0_588"/>
          <p:cNvSpPr>
            <a:spLocks noGrp="1"/>
          </p:cNvSpPr>
          <p:nvPr>
            <p:ph type="pic" idx="2"/>
          </p:nvPr>
        </p:nvSpPr>
        <p:spPr>
          <a:xfrm>
            <a:off x="897496" y="3574636"/>
            <a:ext cx="3581400" cy="2307600"/>
          </a:xfrm>
          <a:prstGeom prst="rect">
            <a:avLst/>
          </a:prstGeom>
          <a:solidFill>
            <a:srgbClr val="BEBAA2"/>
          </a:solidFill>
          <a:ln>
            <a:noFill/>
          </a:ln>
        </p:spPr>
      </p:sp>
      <p:pic>
        <p:nvPicPr>
          <p:cNvPr id="293" name="Google Shape;293;g23e559f6ec9_0_588"/>
          <p:cNvPicPr preferRelativeResize="0"/>
          <p:nvPr/>
        </p:nvPicPr>
        <p:blipFill rotWithShape="1">
          <a:blip r:embed="rId2">
            <a:alphaModFix/>
          </a:blip>
          <a:srcRect/>
          <a:stretch/>
        </p:blipFill>
        <p:spPr>
          <a:xfrm>
            <a:off x="897496" y="398595"/>
            <a:ext cx="2501586" cy="115457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 blank">
  <p:cSld name="Title Only - blank">
    <p:spTree>
      <p:nvGrpSpPr>
        <p:cNvPr id="1" name="Shape 294"/>
        <p:cNvGrpSpPr/>
        <p:nvPr/>
      </p:nvGrpSpPr>
      <p:grpSpPr>
        <a:xfrm>
          <a:off x="0" y="0"/>
          <a:ext cx="0" cy="0"/>
          <a:chOff x="0" y="0"/>
          <a:chExt cx="0" cy="0"/>
        </a:xfrm>
      </p:grpSpPr>
      <p:sp>
        <p:nvSpPr>
          <p:cNvPr id="295" name="Google Shape;295;g23e559f6ec9_0_594"/>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Content with Color Block - Sunflower">
  <p:cSld name="Content with Color Block - Sunflower">
    <p:spTree>
      <p:nvGrpSpPr>
        <p:cNvPr id="1" name="Shape 296"/>
        <p:cNvGrpSpPr/>
        <p:nvPr/>
      </p:nvGrpSpPr>
      <p:grpSpPr>
        <a:xfrm>
          <a:off x="0" y="0"/>
          <a:ext cx="0" cy="0"/>
          <a:chOff x="0" y="0"/>
          <a:chExt cx="0" cy="0"/>
        </a:xfrm>
      </p:grpSpPr>
      <p:sp>
        <p:nvSpPr>
          <p:cNvPr id="297" name="Google Shape;297;g23e559f6ec9_0_596"/>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g23e559f6ec9_0_596"/>
          <p:cNvSpPr/>
          <p:nvPr/>
        </p:nvSpPr>
        <p:spPr>
          <a:xfrm>
            <a:off x="420363" y="371149"/>
            <a:ext cx="4351800" cy="3294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g23e559f6ec9_0_596"/>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3200"/>
              <a:buFont typeface="Calibri"/>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g23e559f6ec9_0_596"/>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with Color Block - Azure">
  <p:cSld name="Content with Color Block - Azure">
    <p:spTree>
      <p:nvGrpSpPr>
        <p:cNvPr id="1" name="Shape 301"/>
        <p:cNvGrpSpPr/>
        <p:nvPr/>
      </p:nvGrpSpPr>
      <p:grpSpPr>
        <a:xfrm>
          <a:off x="0" y="0"/>
          <a:ext cx="0" cy="0"/>
          <a:chOff x="0" y="0"/>
          <a:chExt cx="0" cy="0"/>
        </a:xfrm>
      </p:grpSpPr>
      <p:sp>
        <p:nvSpPr>
          <p:cNvPr id="302" name="Google Shape;302;g23e559f6ec9_0_601"/>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g23e559f6ec9_0_601"/>
          <p:cNvSpPr/>
          <p:nvPr/>
        </p:nvSpPr>
        <p:spPr>
          <a:xfrm>
            <a:off x="420363" y="371149"/>
            <a:ext cx="4351800" cy="3294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g23e559f6ec9_0_601"/>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g23e559f6ec9_0_601"/>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with Colour Block - Wild Berry">
  <p:cSld name="Content with Colour Block - Wild Berry">
    <p:spTree>
      <p:nvGrpSpPr>
        <p:cNvPr id="1" name="Shape 306"/>
        <p:cNvGrpSpPr/>
        <p:nvPr/>
      </p:nvGrpSpPr>
      <p:grpSpPr>
        <a:xfrm>
          <a:off x="0" y="0"/>
          <a:ext cx="0" cy="0"/>
          <a:chOff x="0" y="0"/>
          <a:chExt cx="0" cy="0"/>
        </a:xfrm>
      </p:grpSpPr>
      <p:sp>
        <p:nvSpPr>
          <p:cNvPr id="307" name="Google Shape;307;g23e559f6ec9_0_606"/>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g23e559f6ec9_0_606"/>
          <p:cNvSpPr/>
          <p:nvPr/>
        </p:nvSpPr>
        <p:spPr>
          <a:xfrm>
            <a:off x="420363" y="371149"/>
            <a:ext cx="4351800" cy="3294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g23e559f6ec9_0_606"/>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g23e559f6ec9_0_606"/>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39"/>
        <p:cNvGrpSpPr/>
        <p:nvPr/>
      </p:nvGrpSpPr>
      <p:grpSpPr>
        <a:xfrm>
          <a:off x="0" y="0"/>
          <a:ext cx="0" cy="0"/>
          <a:chOff x="0" y="0"/>
          <a:chExt cx="0" cy="0"/>
        </a:xfrm>
      </p:grpSpPr>
      <p:sp>
        <p:nvSpPr>
          <p:cNvPr id="40" name="Google Shape;40;g23dbbd6cbbd_0_133"/>
          <p:cNvSpPr txBox="1">
            <a:spLocks noGrp="1"/>
          </p:cNvSpPr>
          <p:nvPr>
            <p:ph type="body" idx="1"/>
          </p:nvPr>
        </p:nvSpPr>
        <p:spPr>
          <a:xfrm>
            <a:off x="418641" y="296885"/>
            <a:ext cx="5157900" cy="1067100"/>
          </a:xfrm>
          <a:prstGeom prst="rect">
            <a:avLst/>
          </a:prstGeom>
          <a:noFill/>
          <a:ln>
            <a:noFill/>
          </a:ln>
        </p:spPr>
        <p:txBody>
          <a:bodyPr spcFirstLastPara="1" wrap="square" lIns="0" tIns="45700" rIns="91425" bIns="45700" anchor="b" anchorCtr="0">
            <a:noAutofit/>
          </a:bodyPr>
          <a:lstStyle>
            <a:lvl1pPr marL="457200" lvl="0" indent="-228600" algn="l">
              <a:lnSpc>
                <a:spcPct val="120000"/>
              </a:lnSpc>
              <a:spcBef>
                <a:spcPts val="1000"/>
              </a:spcBef>
              <a:spcAft>
                <a:spcPts val="0"/>
              </a:spcAft>
              <a:buSzPts val="3080"/>
              <a:buNone/>
              <a:defRPr sz="2800" b="1">
                <a:latin typeface="Calibri"/>
                <a:ea typeface="Calibri"/>
                <a:cs typeface="Calibri"/>
                <a:sym typeface="Calibri"/>
              </a:defRPr>
            </a:lvl1pPr>
            <a:lvl2pPr marL="914400" lvl="1" indent="-228600" algn="l">
              <a:lnSpc>
                <a:spcPct val="120000"/>
              </a:lnSpc>
              <a:spcBef>
                <a:spcPts val="500"/>
              </a:spcBef>
              <a:spcAft>
                <a:spcPts val="0"/>
              </a:spcAft>
              <a:buSzPts val="2200"/>
              <a:buNone/>
              <a:defRPr sz="2000" b="1"/>
            </a:lvl2pPr>
            <a:lvl3pPr marL="1371600" lvl="2" indent="-228600" algn="l">
              <a:lnSpc>
                <a:spcPct val="120000"/>
              </a:lnSpc>
              <a:spcBef>
                <a:spcPts val="500"/>
              </a:spcBef>
              <a:spcAft>
                <a:spcPts val="0"/>
              </a:spcAft>
              <a:buSzPts val="1980"/>
              <a:buNone/>
              <a:defRPr sz="1800" b="1"/>
            </a:lvl3pPr>
            <a:lvl4pPr marL="1828800" lvl="3" indent="-228600" algn="l">
              <a:lnSpc>
                <a:spcPct val="120000"/>
              </a:lnSpc>
              <a:spcBef>
                <a:spcPts val="500"/>
              </a:spcBef>
              <a:spcAft>
                <a:spcPts val="0"/>
              </a:spcAft>
              <a:buSzPts val="1760"/>
              <a:buNone/>
              <a:defRPr sz="1600" b="1"/>
            </a:lvl4pPr>
            <a:lvl5pPr marL="2286000" lvl="4" indent="-228600" algn="l">
              <a:lnSpc>
                <a:spcPct val="12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g23dbbd6cbbd_0_133"/>
          <p:cNvSpPr txBox="1">
            <a:spLocks noGrp="1"/>
          </p:cNvSpPr>
          <p:nvPr>
            <p:ph type="body" idx="2"/>
          </p:nvPr>
        </p:nvSpPr>
        <p:spPr>
          <a:xfrm>
            <a:off x="418641" y="2311842"/>
            <a:ext cx="5157900" cy="3825300"/>
          </a:xfrm>
          <a:prstGeom prst="rect">
            <a:avLst/>
          </a:prstGeom>
          <a:noFill/>
          <a:ln>
            <a:noFill/>
          </a:ln>
        </p:spPr>
        <p:txBody>
          <a:bodyPr spcFirstLastPara="1" wrap="square" lIns="0" tIns="45700" rIns="91425" bIns="45700" anchor="t" anchorCtr="0">
            <a:normAutofit/>
          </a:bodyPr>
          <a:lstStyle>
            <a:lvl1pPr marL="457200" lvl="0" indent="-354330" algn="l">
              <a:lnSpc>
                <a:spcPct val="120000"/>
              </a:lnSpc>
              <a:spcBef>
                <a:spcPts val="1000"/>
              </a:spcBef>
              <a:spcAft>
                <a:spcPts val="0"/>
              </a:spcAft>
              <a:buSzPts val="1980"/>
              <a:buChar char="•"/>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g23dbbd6cbbd_0_133"/>
          <p:cNvSpPr txBox="1">
            <a:spLocks noGrp="1"/>
          </p:cNvSpPr>
          <p:nvPr>
            <p:ph type="body" idx="3"/>
          </p:nvPr>
        </p:nvSpPr>
        <p:spPr>
          <a:xfrm>
            <a:off x="6170612" y="296884"/>
            <a:ext cx="5157900" cy="1067100"/>
          </a:xfrm>
          <a:prstGeom prst="rect">
            <a:avLst/>
          </a:prstGeom>
          <a:noFill/>
          <a:ln>
            <a:noFill/>
          </a:ln>
        </p:spPr>
        <p:txBody>
          <a:bodyPr spcFirstLastPara="1" wrap="square" lIns="0" tIns="45700" rIns="91425" bIns="45700" anchor="b" anchorCtr="0">
            <a:noAutofit/>
          </a:bodyPr>
          <a:lstStyle>
            <a:lvl1pPr marL="457200" lvl="0" indent="-228600" algn="l">
              <a:lnSpc>
                <a:spcPct val="120000"/>
              </a:lnSpc>
              <a:spcBef>
                <a:spcPts val="1000"/>
              </a:spcBef>
              <a:spcAft>
                <a:spcPts val="0"/>
              </a:spcAft>
              <a:buSzPts val="3080"/>
              <a:buNone/>
              <a:defRPr sz="2800" b="1">
                <a:latin typeface="Calibri"/>
                <a:ea typeface="Calibri"/>
                <a:cs typeface="Calibri"/>
                <a:sym typeface="Calibri"/>
              </a:defRPr>
            </a:lvl1pPr>
            <a:lvl2pPr marL="914400" lvl="1" indent="-228600" algn="l">
              <a:lnSpc>
                <a:spcPct val="120000"/>
              </a:lnSpc>
              <a:spcBef>
                <a:spcPts val="500"/>
              </a:spcBef>
              <a:spcAft>
                <a:spcPts val="0"/>
              </a:spcAft>
              <a:buSzPts val="2200"/>
              <a:buNone/>
              <a:defRPr sz="2000" b="1"/>
            </a:lvl2pPr>
            <a:lvl3pPr marL="1371600" lvl="2" indent="-228600" algn="l">
              <a:lnSpc>
                <a:spcPct val="120000"/>
              </a:lnSpc>
              <a:spcBef>
                <a:spcPts val="500"/>
              </a:spcBef>
              <a:spcAft>
                <a:spcPts val="0"/>
              </a:spcAft>
              <a:buSzPts val="1980"/>
              <a:buNone/>
              <a:defRPr sz="1800" b="1"/>
            </a:lvl3pPr>
            <a:lvl4pPr marL="1828800" lvl="3" indent="-228600" algn="l">
              <a:lnSpc>
                <a:spcPct val="120000"/>
              </a:lnSpc>
              <a:spcBef>
                <a:spcPts val="500"/>
              </a:spcBef>
              <a:spcAft>
                <a:spcPts val="0"/>
              </a:spcAft>
              <a:buSzPts val="1760"/>
              <a:buNone/>
              <a:defRPr sz="1600" b="1"/>
            </a:lvl4pPr>
            <a:lvl5pPr marL="2286000" lvl="4" indent="-228600" algn="l">
              <a:lnSpc>
                <a:spcPct val="12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g23dbbd6cbbd_0_133"/>
          <p:cNvSpPr/>
          <p:nvPr/>
        </p:nvSpPr>
        <p:spPr>
          <a:xfrm>
            <a:off x="418641" y="1434887"/>
            <a:ext cx="51579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g23dbbd6cbbd_0_133"/>
          <p:cNvSpPr/>
          <p:nvPr/>
        </p:nvSpPr>
        <p:spPr>
          <a:xfrm>
            <a:off x="6170611" y="1434886"/>
            <a:ext cx="51579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g23dbbd6cbbd_0_133"/>
          <p:cNvSpPr txBox="1">
            <a:spLocks noGrp="1"/>
          </p:cNvSpPr>
          <p:nvPr>
            <p:ph type="body" idx="4"/>
          </p:nvPr>
        </p:nvSpPr>
        <p:spPr>
          <a:xfrm>
            <a:off x="6165066" y="2311842"/>
            <a:ext cx="5157900" cy="3825300"/>
          </a:xfrm>
          <a:prstGeom prst="rect">
            <a:avLst/>
          </a:prstGeom>
          <a:noFill/>
          <a:ln>
            <a:noFill/>
          </a:ln>
        </p:spPr>
        <p:txBody>
          <a:bodyPr spcFirstLastPara="1" wrap="square" lIns="0" tIns="45700" rIns="91425" bIns="45700" anchor="t" anchorCtr="0">
            <a:normAutofit/>
          </a:bodyPr>
          <a:lstStyle>
            <a:lvl1pPr marL="457200" lvl="0" indent="-354330" algn="l">
              <a:lnSpc>
                <a:spcPct val="120000"/>
              </a:lnSpc>
              <a:spcBef>
                <a:spcPts val="1000"/>
              </a:spcBef>
              <a:spcAft>
                <a:spcPts val="0"/>
              </a:spcAft>
              <a:buSzPts val="1980"/>
              <a:buChar char="•"/>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g23dbbd6cbbd_0_133"/>
          <p:cNvSpPr txBox="1">
            <a:spLocks noGrp="1"/>
          </p:cNvSpPr>
          <p:nvPr>
            <p:ph type="body" idx="5"/>
          </p:nvPr>
        </p:nvSpPr>
        <p:spPr>
          <a:xfrm>
            <a:off x="419100" y="1698648"/>
            <a:ext cx="5157300"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g23dbbd6cbbd_0_133"/>
          <p:cNvSpPr txBox="1">
            <a:spLocks noGrp="1"/>
          </p:cNvSpPr>
          <p:nvPr>
            <p:ph type="body" idx="6"/>
          </p:nvPr>
        </p:nvSpPr>
        <p:spPr>
          <a:xfrm>
            <a:off x="6165525" y="1693412"/>
            <a:ext cx="5157300"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with Colour Block - Amethyst">
  <p:cSld name="Content with Colour Block - Amethyst">
    <p:spTree>
      <p:nvGrpSpPr>
        <p:cNvPr id="1" name="Shape 311"/>
        <p:cNvGrpSpPr/>
        <p:nvPr/>
      </p:nvGrpSpPr>
      <p:grpSpPr>
        <a:xfrm>
          <a:off x="0" y="0"/>
          <a:ext cx="0" cy="0"/>
          <a:chOff x="0" y="0"/>
          <a:chExt cx="0" cy="0"/>
        </a:xfrm>
      </p:grpSpPr>
      <p:sp>
        <p:nvSpPr>
          <p:cNvPr id="312" name="Google Shape;312;g23e559f6ec9_0_611"/>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g23e559f6ec9_0_611"/>
          <p:cNvSpPr/>
          <p:nvPr/>
        </p:nvSpPr>
        <p:spPr>
          <a:xfrm>
            <a:off x="420363" y="371149"/>
            <a:ext cx="4351800" cy="3294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g23e559f6ec9_0_611"/>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g23e559f6ec9_0_611"/>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6"/>
        <p:cNvGrpSpPr/>
        <p:nvPr/>
      </p:nvGrpSpPr>
      <p:grpSpPr>
        <a:xfrm>
          <a:off x="0" y="0"/>
          <a:ext cx="0" cy="0"/>
          <a:chOff x="0" y="0"/>
          <a:chExt cx="0" cy="0"/>
        </a:xfrm>
      </p:grpSpPr>
      <p:sp>
        <p:nvSpPr>
          <p:cNvPr id="317" name="Google Shape;317;g23e559f6ec9_0_616"/>
          <p:cNvSpPr txBox="1">
            <a:spLocks noGrp="1"/>
          </p:cNvSpPr>
          <p:nvPr>
            <p:ph type="title"/>
          </p:nvPr>
        </p:nvSpPr>
        <p:spPr>
          <a:xfrm>
            <a:off x="415600" y="593367"/>
            <a:ext cx="11360700" cy="7635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g23e559f6ec9_0_616"/>
          <p:cNvSpPr txBox="1">
            <a:spLocks noGrp="1"/>
          </p:cNvSpPr>
          <p:nvPr>
            <p:ph type="body" idx="1"/>
          </p:nvPr>
        </p:nvSpPr>
        <p:spPr>
          <a:xfrm>
            <a:off x="415600" y="1536633"/>
            <a:ext cx="11360700" cy="455520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SzPts val="2640"/>
              <a:buChar char="•"/>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9" name="Google Shape;319;g23e559f6ec9_0_61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Only - gradient" type="titleOnly">
  <p:cSld name="TITLE_ONLY">
    <p:spTree>
      <p:nvGrpSpPr>
        <p:cNvPr id="1" name="Shape 320"/>
        <p:cNvGrpSpPr/>
        <p:nvPr/>
      </p:nvGrpSpPr>
      <p:grpSpPr>
        <a:xfrm>
          <a:off x="0" y="0"/>
          <a:ext cx="0" cy="0"/>
          <a:chOff x="0" y="0"/>
          <a:chExt cx="0" cy="0"/>
        </a:xfrm>
      </p:grpSpPr>
      <p:sp>
        <p:nvSpPr>
          <p:cNvPr id="321" name="Google Shape;321;g23e559f6ec9_0_620"/>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UNICEF Photo slide">
  <p:cSld name="UNICEF Photo slide">
    <p:spTree>
      <p:nvGrpSpPr>
        <p:cNvPr id="1" name="Shape 322"/>
        <p:cNvGrpSpPr/>
        <p:nvPr/>
      </p:nvGrpSpPr>
      <p:grpSpPr>
        <a:xfrm>
          <a:off x="0" y="0"/>
          <a:ext cx="0" cy="0"/>
          <a:chOff x="0" y="0"/>
          <a:chExt cx="0" cy="0"/>
        </a:xfrm>
      </p:grpSpPr>
      <p:sp>
        <p:nvSpPr>
          <p:cNvPr id="323" name="Google Shape;323;g23e559f6ec9_0_622"/>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UNICEF Photo slide">
  <p:cSld name="1_UNICEF Photo slide">
    <p:spTree>
      <p:nvGrpSpPr>
        <p:cNvPr id="1" name="Shape 324"/>
        <p:cNvGrpSpPr/>
        <p:nvPr/>
      </p:nvGrpSpPr>
      <p:grpSpPr>
        <a:xfrm>
          <a:off x="0" y="0"/>
          <a:ext cx="0" cy="0"/>
          <a:chOff x="0" y="0"/>
          <a:chExt cx="0" cy="0"/>
        </a:xfrm>
      </p:grpSpPr>
      <p:sp>
        <p:nvSpPr>
          <p:cNvPr id="325" name="Google Shape;325;g23e559f6ec9_0_624"/>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Slide 1">
  <p:cSld name="Cover Slide 1">
    <p:spTree>
      <p:nvGrpSpPr>
        <p:cNvPr id="1" name="Shape 326"/>
        <p:cNvGrpSpPr/>
        <p:nvPr/>
      </p:nvGrpSpPr>
      <p:grpSpPr>
        <a:xfrm>
          <a:off x="0" y="0"/>
          <a:ext cx="0" cy="0"/>
          <a:chOff x="0" y="0"/>
          <a:chExt cx="0" cy="0"/>
        </a:xfrm>
      </p:grpSpPr>
      <p:sp>
        <p:nvSpPr>
          <p:cNvPr id="327" name="Google Shape;327;g23e559f6ec9_0_626"/>
          <p:cNvSpPr txBox="1">
            <a:spLocks noGrp="1"/>
          </p:cNvSpPr>
          <p:nvPr>
            <p:ph type="body" idx="1"/>
          </p:nvPr>
        </p:nvSpPr>
        <p:spPr>
          <a:xfrm>
            <a:off x="0" y="0"/>
            <a:ext cx="12192000" cy="6858000"/>
          </a:xfrm>
          <a:prstGeom prst="rect">
            <a:avLst/>
          </a:prstGeom>
          <a:noFill/>
          <a:ln>
            <a:noFill/>
          </a:ln>
        </p:spPr>
        <p:txBody>
          <a:bodyPr spcFirstLastPara="1" wrap="square" lIns="0" tIns="45700" rIns="91425" bIns="45700" anchor="t" anchorCtr="0">
            <a:normAutofit/>
          </a:bodyPr>
          <a:lstStyle>
            <a:lvl1pPr marL="457200" lvl="0" indent="-228600" algn="ctr">
              <a:lnSpc>
                <a:spcPct val="120000"/>
              </a:lnSpc>
              <a:spcBef>
                <a:spcPts val="1000"/>
              </a:spcBef>
              <a:spcAft>
                <a:spcPts val="0"/>
              </a:spcAft>
              <a:buSzPts val="2640"/>
              <a:buNone/>
              <a:defRPr/>
            </a:lvl1pPr>
            <a:lvl2pPr marL="914400" lvl="1" indent="-382269" algn="l">
              <a:lnSpc>
                <a:spcPct val="120000"/>
              </a:lnSpc>
              <a:spcBef>
                <a:spcPts val="500"/>
              </a:spcBef>
              <a:spcAft>
                <a:spcPts val="0"/>
              </a:spcAft>
              <a:buSzPts val="2420"/>
              <a:buChar char="•"/>
              <a:defRPr/>
            </a:lvl2pPr>
            <a:lvl3pPr marL="1371600" lvl="2" indent="-368300" algn="l">
              <a:lnSpc>
                <a:spcPct val="120000"/>
              </a:lnSpc>
              <a:spcBef>
                <a:spcPts val="500"/>
              </a:spcBef>
              <a:spcAft>
                <a:spcPts val="0"/>
              </a:spcAft>
              <a:buSzPts val="2200"/>
              <a:buChar char="•"/>
              <a:defRPr/>
            </a:lvl3pPr>
            <a:lvl4pPr marL="1828800" lvl="3" indent="-354330" algn="l">
              <a:lnSpc>
                <a:spcPct val="120000"/>
              </a:lnSpc>
              <a:spcBef>
                <a:spcPts val="500"/>
              </a:spcBef>
              <a:spcAft>
                <a:spcPts val="0"/>
              </a:spcAft>
              <a:buSzPts val="1980"/>
              <a:buChar char="•"/>
              <a:defRPr/>
            </a:lvl4pPr>
            <a:lvl5pPr marL="2286000" lvl="4" indent="-340360" algn="l">
              <a:lnSpc>
                <a:spcPct val="120000"/>
              </a:lnSpc>
              <a:spcBef>
                <a:spcPts val="500"/>
              </a:spcBef>
              <a:spcAft>
                <a:spcPts val="0"/>
              </a:spcAft>
              <a:buSzPts val="176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28"/>
        <p:cNvGrpSpPr/>
        <p:nvPr/>
      </p:nvGrpSpPr>
      <p:grpSpPr>
        <a:xfrm>
          <a:off x="0" y="0"/>
          <a:ext cx="0" cy="0"/>
          <a:chOff x="0" y="0"/>
          <a:chExt cx="0" cy="0"/>
        </a:xfrm>
      </p:grpSpPr>
      <p:sp>
        <p:nvSpPr>
          <p:cNvPr id="329" name="Google Shape;329;g23e559f6ec9_0_628"/>
          <p:cNvSpPr>
            <a:spLocks noGrp="1"/>
          </p:cNvSpPr>
          <p:nvPr>
            <p:ph type="pic" idx="2"/>
          </p:nvPr>
        </p:nvSpPr>
        <p:spPr>
          <a:xfrm>
            <a:off x="4492600" y="0"/>
            <a:ext cx="7699500" cy="6858000"/>
          </a:xfrm>
          <a:prstGeom prst="rect">
            <a:avLst/>
          </a:prstGeom>
          <a:solidFill>
            <a:srgbClr val="F2F2F2"/>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30"/>
        <p:cNvGrpSpPr/>
        <p:nvPr/>
      </p:nvGrpSpPr>
      <p:grpSpPr>
        <a:xfrm>
          <a:off x="0" y="0"/>
          <a:ext cx="0" cy="0"/>
          <a:chOff x="0" y="0"/>
          <a:chExt cx="0" cy="0"/>
        </a:xfrm>
      </p:grpSpPr>
      <p:sp>
        <p:nvSpPr>
          <p:cNvPr id="331" name="Google Shape;331;g23e559f6ec9_0_630"/>
          <p:cNvSpPr>
            <a:spLocks noGrp="1"/>
          </p:cNvSpPr>
          <p:nvPr>
            <p:ph type="pic" idx="2"/>
          </p:nvPr>
        </p:nvSpPr>
        <p:spPr>
          <a:xfrm>
            <a:off x="4891316" y="587829"/>
            <a:ext cx="3164100" cy="2769300"/>
          </a:xfrm>
          <a:prstGeom prst="rect">
            <a:avLst/>
          </a:prstGeom>
          <a:solidFill>
            <a:srgbClr val="00B0F0"/>
          </a:solidFill>
          <a:ln>
            <a:noFill/>
          </a:ln>
        </p:spPr>
      </p:sp>
      <p:sp>
        <p:nvSpPr>
          <p:cNvPr id="332" name="Google Shape;332;g23e559f6ec9_0_630"/>
          <p:cNvSpPr>
            <a:spLocks noGrp="1"/>
          </p:cNvSpPr>
          <p:nvPr>
            <p:ph type="pic" idx="3"/>
          </p:nvPr>
        </p:nvSpPr>
        <p:spPr>
          <a:xfrm>
            <a:off x="8244116" y="587829"/>
            <a:ext cx="3164100" cy="2769300"/>
          </a:xfrm>
          <a:prstGeom prst="rect">
            <a:avLst/>
          </a:prstGeom>
          <a:solidFill>
            <a:srgbClr val="00B0F0"/>
          </a:solidFill>
          <a:ln>
            <a:noFill/>
          </a:ln>
        </p:spPr>
      </p:sp>
      <p:sp>
        <p:nvSpPr>
          <p:cNvPr id="333" name="Google Shape;333;g23e559f6ec9_0_630"/>
          <p:cNvSpPr>
            <a:spLocks noGrp="1"/>
          </p:cNvSpPr>
          <p:nvPr>
            <p:ph type="pic" idx="4"/>
          </p:nvPr>
        </p:nvSpPr>
        <p:spPr>
          <a:xfrm>
            <a:off x="8244116" y="3513909"/>
            <a:ext cx="3164100" cy="2769300"/>
          </a:xfrm>
          <a:prstGeom prst="rect">
            <a:avLst/>
          </a:prstGeom>
          <a:solidFill>
            <a:srgbClr val="00B0F0"/>
          </a:solidFill>
          <a:ln>
            <a:noFill/>
          </a:ln>
        </p:spPr>
      </p:sp>
      <p:sp>
        <p:nvSpPr>
          <p:cNvPr id="334" name="Google Shape;334;g23e559f6ec9_0_630"/>
          <p:cNvSpPr>
            <a:spLocks noGrp="1"/>
          </p:cNvSpPr>
          <p:nvPr>
            <p:ph type="pic" idx="5"/>
          </p:nvPr>
        </p:nvSpPr>
        <p:spPr>
          <a:xfrm>
            <a:off x="4891316" y="3513909"/>
            <a:ext cx="3164100" cy="2769300"/>
          </a:xfrm>
          <a:prstGeom prst="rect">
            <a:avLst/>
          </a:prstGeom>
          <a:solidFill>
            <a:srgbClr val="00B0F0"/>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for maps">
  <p:cSld name="Slide for maps">
    <p:spTree>
      <p:nvGrpSpPr>
        <p:cNvPr id="1" name="Shape 335"/>
        <p:cNvGrpSpPr/>
        <p:nvPr/>
      </p:nvGrpSpPr>
      <p:grpSpPr>
        <a:xfrm>
          <a:off x="0" y="0"/>
          <a:ext cx="0" cy="0"/>
          <a:chOff x="0" y="0"/>
          <a:chExt cx="0" cy="0"/>
        </a:xfrm>
      </p:grpSpPr>
      <p:sp>
        <p:nvSpPr>
          <p:cNvPr id="336" name="Google Shape;336;g23e559f6ec9_0_635"/>
          <p:cNvSpPr>
            <a:spLocks noGrp="1"/>
          </p:cNvSpPr>
          <p:nvPr>
            <p:ph type="pic" idx="2"/>
          </p:nvPr>
        </p:nvSpPr>
        <p:spPr>
          <a:xfrm>
            <a:off x="647705" y="1901826"/>
            <a:ext cx="5295900" cy="3855900"/>
          </a:xfrm>
          <a:prstGeom prst="rect">
            <a:avLst/>
          </a:prstGeom>
          <a:noFill/>
          <a:ln>
            <a:noFill/>
          </a:ln>
        </p:spPr>
      </p:sp>
      <p:sp>
        <p:nvSpPr>
          <p:cNvPr id="337" name="Google Shape;337;g23e559f6ec9_0_635"/>
          <p:cNvSpPr>
            <a:spLocks noGrp="1"/>
          </p:cNvSpPr>
          <p:nvPr>
            <p:ph type="pic" idx="3"/>
          </p:nvPr>
        </p:nvSpPr>
        <p:spPr>
          <a:xfrm>
            <a:off x="660403" y="1902186"/>
            <a:ext cx="5286300" cy="3856200"/>
          </a:xfrm>
          <a:prstGeom prst="rect">
            <a:avLst/>
          </a:prstGeom>
          <a:solidFill>
            <a:schemeClr val="lt2"/>
          </a:solidFill>
          <a:ln>
            <a:noFill/>
          </a:ln>
        </p:spPr>
      </p:sp>
      <p:sp>
        <p:nvSpPr>
          <p:cNvPr id="338" name="Google Shape;338;g23e559f6ec9_0_635"/>
          <p:cNvSpPr>
            <a:spLocks noGrp="1"/>
          </p:cNvSpPr>
          <p:nvPr>
            <p:ph type="pic" idx="4"/>
          </p:nvPr>
        </p:nvSpPr>
        <p:spPr>
          <a:xfrm>
            <a:off x="6203952" y="1902186"/>
            <a:ext cx="5286300" cy="3856200"/>
          </a:xfrm>
          <a:prstGeom prst="rect">
            <a:avLst/>
          </a:prstGeom>
          <a:solidFill>
            <a:schemeClr val="lt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Number slide">
  <p:cSld name="1_Number slide">
    <p:spTree>
      <p:nvGrpSpPr>
        <p:cNvPr id="1" name="Shape 339"/>
        <p:cNvGrpSpPr/>
        <p:nvPr/>
      </p:nvGrpSpPr>
      <p:grpSpPr>
        <a:xfrm>
          <a:off x="0" y="0"/>
          <a:ext cx="0" cy="0"/>
          <a:chOff x="0" y="0"/>
          <a:chExt cx="0" cy="0"/>
        </a:xfrm>
      </p:grpSpPr>
      <p:sp>
        <p:nvSpPr>
          <p:cNvPr id="340" name="Google Shape;340;g23e559f6ec9_0_639"/>
          <p:cNvSpPr>
            <a:spLocks noGrp="1"/>
          </p:cNvSpPr>
          <p:nvPr>
            <p:ph type="pic" idx="2"/>
          </p:nvPr>
        </p:nvSpPr>
        <p:spPr>
          <a:xfrm>
            <a:off x="0" y="0"/>
            <a:ext cx="12192000" cy="6858000"/>
          </a:xfrm>
          <a:prstGeom prst="rect">
            <a:avLst/>
          </a:prstGeom>
          <a:solidFill>
            <a:srgbClr val="F2F2F2"/>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8"/>
        <p:cNvGrpSpPr/>
        <p:nvPr/>
      </p:nvGrpSpPr>
      <p:grpSpPr>
        <a:xfrm>
          <a:off x="0" y="0"/>
          <a:ext cx="0" cy="0"/>
          <a:chOff x="0" y="0"/>
          <a:chExt cx="0" cy="0"/>
        </a:xfrm>
      </p:grpSpPr>
      <p:sp>
        <p:nvSpPr>
          <p:cNvPr id="49" name="Google Shape;49;g23e2400c1d2_4_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23e2400c1d2_4_9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g23e2400c1d2_4_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g23e2400c1d2_4_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g23e2400c1d2_4_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Zoomed Map">
  <p:cSld name="Zoomed Map">
    <p:spTree>
      <p:nvGrpSpPr>
        <p:cNvPr id="1" name="Shape 341"/>
        <p:cNvGrpSpPr/>
        <p:nvPr/>
      </p:nvGrpSpPr>
      <p:grpSpPr>
        <a:xfrm>
          <a:off x="0" y="0"/>
          <a:ext cx="0" cy="0"/>
          <a:chOff x="0" y="0"/>
          <a:chExt cx="0" cy="0"/>
        </a:xfrm>
      </p:grpSpPr>
      <p:sp>
        <p:nvSpPr>
          <p:cNvPr id="342" name="Google Shape;342;g23e559f6ec9_0_641"/>
          <p:cNvSpPr>
            <a:spLocks noGrp="1"/>
          </p:cNvSpPr>
          <p:nvPr>
            <p:ph type="pic" idx="2"/>
          </p:nvPr>
        </p:nvSpPr>
        <p:spPr>
          <a:xfrm>
            <a:off x="762005" y="1643063"/>
            <a:ext cx="10629900" cy="3986100"/>
          </a:xfrm>
          <a:prstGeom prst="rect">
            <a:avLst/>
          </a:prstGeom>
          <a:solidFill>
            <a:schemeClr val="lt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 images">
  <p:cSld name="2 images">
    <p:spTree>
      <p:nvGrpSpPr>
        <p:cNvPr id="1" name="Shape 343"/>
        <p:cNvGrpSpPr/>
        <p:nvPr/>
      </p:nvGrpSpPr>
      <p:grpSpPr>
        <a:xfrm>
          <a:off x="0" y="0"/>
          <a:ext cx="0" cy="0"/>
          <a:chOff x="0" y="0"/>
          <a:chExt cx="0" cy="0"/>
        </a:xfrm>
      </p:grpSpPr>
      <p:sp>
        <p:nvSpPr>
          <p:cNvPr id="344" name="Google Shape;344;g23e559f6ec9_0_643"/>
          <p:cNvSpPr>
            <a:spLocks noGrp="1"/>
          </p:cNvSpPr>
          <p:nvPr>
            <p:ph type="pic" idx="2"/>
          </p:nvPr>
        </p:nvSpPr>
        <p:spPr>
          <a:xfrm>
            <a:off x="0" y="657225"/>
            <a:ext cx="4622700" cy="2600400"/>
          </a:xfrm>
          <a:prstGeom prst="rect">
            <a:avLst/>
          </a:prstGeom>
          <a:solidFill>
            <a:schemeClr val="lt2"/>
          </a:solidFill>
          <a:ln>
            <a:noFill/>
          </a:ln>
        </p:spPr>
      </p:sp>
      <p:sp>
        <p:nvSpPr>
          <p:cNvPr id="345" name="Google Shape;345;g23e559f6ec9_0_643"/>
          <p:cNvSpPr>
            <a:spLocks noGrp="1"/>
          </p:cNvSpPr>
          <p:nvPr>
            <p:ph type="pic" idx="3"/>
          </p:nvPr>
        </p:nvSpPr>
        <p:spPr>
          <a:xfrm>
            <a:off x="7569200" y="3743324"/>
            <a:ext cx="4622700" cy="2600400"/>
          </a:xfrm>
          <a:prstGeom prst="rect">
            <a:avLst/>
          </a:prstGeom>
          <a:solidFill>
            <a:schemeClr val="lt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61"/>
        <p:cNvGrpSpPr/>
        <p:nvPr/>
      </p:nvGrpSpPr>
      <p:grpSpPr>
        <a:xfrm>
          <a:off x="0" y="0"/>
          <a:ext cx="0" cy="0"/>
          <a:chOff x="0" y="0"/>
          <a:chExt cx="0" cy="0"/>
        </a:xfrm>
      </p:grpSpPr>
      <p:sp>
        <p:nvSpPr>
          <p:cNvPr id="62" name="Google Shape;62;g23dbbd6cbbd_0_142"/>
          <p:cNvSpPr/>
          <p:nvPr/>
        </p:nvSpPr>
        <p:spPr>
          <a:xfrm>
            <a:off x="0" y="5983705"/>
            <a:ext cx="12192000" cy="874200"/>
          </a:xfrm>
          <a:prstGeom prst="rect">
            <a:avLst/>
          </a:prstGeom>
          <a:blipFill rotWithShape="1">
            <a:blip r:embed="rId2">
              <a:alphaModFix/>
            </a:blip>
            <a:tile tx="412750" ty="698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3" name="Google Shape;63;g23dbbd6cbbd_0_142"/>
          <p:cNvPicPr preferRelativeResize="0"/>
          <p:nvPr/>
        </p:nvPicPr>
        <p:blipFill rotWithShape="1">
          <a:blip r:embed="rId3">
            <a:alphaModFix/>
          </a:blip>
          <a:srcRect/>
          <a:stretch/>
        </p:blipFill>
        <p:spPr>
          <a:xfrm>
            <a:off x="5500925" y="1262913"/>
            <a:ext cx="1190149" cy="1813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dk1"/>
        </a:solidFill>
        <a:effectLst/>
      </p:bgPr>
    </p:bg>
    <p:spTree>
      <p:nvGrpSpPr>
        <p:cNvPr id="1" name="Shape 64"/>
        <p:cNvGrpSpPr/>
        <p:nvPr/>
      </p:nvGrpSpPr>
      <p:grpSpPr>
        <a:xfrm>
          <a:off x="0" y="0"/>
          <a:ext cx="0" cy="0"/>
          <a:chOff x="0" y="0"/>
          <a:chExt cx="0" cy="0"/>
        </a:xfrm>
      </p:grpSpPr>
      <p:sp>
        <p:nvSpPr>
          <p:cNvPr id="65" name="Google Shape;65;g23dbbd6cbbd_0_147"/>
          <p:cNvSpPr>
            <a:spLocks noGrp="1"/>
          </p:cNvSpPr>
          <p:nvPr>
            <p:ph type="pic" idx="2"/>
          </p:nvPr>
        </p:nvSpPr>
        <p:spPr>
          <a:xfrm>
            <a:off x="0" y="0"/>
            <a:ext cx="12192000" cy="6858000"/>
          </a:xfrm>
          <a:prstGeom prst="rect">
            <a:avLst/>
          </a:prstGeom>
          <a:noFill/>
          <a:ln>
            <a:noFill/>
          </a:ln>
        </p:spPr>
      </p:sp>
      <p:sp>
        <p:nvSpPr>
          <p:cNvPr id="66" name="Google Shape;66;g23dbbd6cbbd_0_147"/>
          <p:cNvSpPr txBox="1">
            <a:spLocks noGrp="1"/>
          </p:cNvSpPr>
          <p:nvPr>
            <p:ph type="ctrTitle"/>
          </p:nvPr>
        </p:nvSpPr>
        <p:spPr>
          <a:xfrm>
            <a:off x="636371" y="2966416"/>
            <a:ext cx="7162800" cy="23076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23dbbd6cbbd_0_147"/>
          <p:cNvSpPr txBox="1">
            <a:spLocks noGrp="1"/>
          </p:cNvSpPr>
          <p:nvPr>
            <p:ph type="subTitle" idx="1"/>
          </p:nvPr>
        </p:nvSpPr>
        <p:spPr>
          <a:xfrm>
            <a:off x="636372" y="5519450"/>
            <a:ext cx="7162800" cy="862200"/>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solidFill>
                  <a:schemeClr val="lt1"/>
                </a:solidFill>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8" name="Google Shape;68;g23dbbd6cbbd_0_147" descr="Text&#10;&#10;Description automatically generated"/>
          <p:cNvPicPr preferRelativeResize="0"/>
          <p:nvPr/>
        </p:nvPicPr>
        <p:blipFill rotWithShape="1">
          <a:blip r:embed="rId2">
            <a:alphaModFix/>
          </a:blip>
          <a:srcRect/>
          <a:stretch/>
        </p:blipFill>
        <p:spPr>
          <a:xfrm>
            <a:off x="636371" y="541645"/>
            <a:ext cx="2930794" cy="13526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lt2"/>
        </a:solidFill>
        <a:effectLst/>
      </p:bgPr>
    </p:bg>
    <p:spTree>
      <p:nvGrpSpPr>
        <p:cNvPr id="1" name="Shape 69"/>
        <p:cNvGrpSpPr/>
        <p:nvPr/>
      </p:nvGrpSpPr>
      <p:grpSpPr>
        <a:xfrm>
          <a:off x="0" y="0"/>
          <a:ext cx="0" cy="0"/>
          <a:chOff x="0" y="0"/>
          <a:chExt cx="0" cy="0"/>
        </a:xfrm>
      </p:grpSpPr>
      <p:sp>
        <p:nvSpPr>
          <p:cNvPr id="70" name="Google Shape;70;g23dbbd6cbbd_0_152"/>
          <p:cNvSpPr/>
          <p:nvPr/>
        </p:nvSpPr>
        <p:spPr>
          <a:xfrm>
            <a:off x="6488935" y="-88135"/>
            <a:ext cx="5703000" cy="6946200"/>
          </a:xfrm>
          <a:prstGeom prst="rect">
            <a:avLst/>
          </a:pr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g23dbbd6cbbd_0_152"/>
          <p:cNvSpPr txBox="1">
            <a:spLocks noGrp="1"/>
          </p:cNvSpPr>
          <p:nvPr>
            <p:ph type="title"/>
          </p:nvPr>
        </p:nvSpPr>
        <p:spPr>
          <a:xfrm>
            <a:off x="7094669" y="727113"/>
            <a:ext cx="4450800" cy="277140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4500"/>
              <a:buFont typeface="Calibri"/>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23dbbd6cbbd_0_152"/>
          <p:cNvSpPr txBox="1">
            <a:spLocks noGrp="1"/>
          </p:cNvSpPr>
          <p:nvPr>
            <p:ph type="body" idx="1"/>
          </p:nvPr>
        </p:nvSpPr>
        <p:spPr>
          <a:xfrm>
            <a:off x="7094669" y="3574636"/>
            <a:ext cx="4450800" cy="15003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640"/>
              <a:buNone/>
              <a:defRPr sz="2400">
                <a:solidFill>
                  <a:schemeClr val="lt1"/>
                </a:solidFill>
              </a:defRPr>
            </a:lvl1pPr>
            <a:lvl2pPr marL="914400" lvl="1" indent="-228600" algn="l">
              <a:lnSpc>
                <a:spcPct val="120000"/>
              </a:lnSpc>
              <a:spcBef>
                <a:spcPts val="500"/>
              </a:spcBef>
              <a:spcAft>
                <a:spcPts val="0"/>
              </a:spcAft>
              <a:buSzPts val="220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60"/>
              <a:buNone/>
              <a:defRPr sz="1600">
                <a:solidFill>
                  <a:srgbClr val="888888"/>
                </a:solidFill>
              </a:defRPr>
            </a:lvl4pPr>
            <a:lvl5pPr marL="2286000" lvl="4" indent="-228600" algn="l">
              <a:lnSpc>
                <a:spcPct val="120000"/>
              </a:lnSpc>
              <a:spcBef>
                <a:spcPts val="500"/>
              </a:spcBef>
              <a:spcAft>
                <a:spcPts val="0"/>
              </a:spcAft>
              <a:buSzPts val="176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3" name="Google Shape;73;g23dbbd6cbbd_0_152"/>
          <p:cNvSpPr>
            <a:spLocks noGrp="1"/>
          </p:cNvSpPr>
          <p:nvPr>
            <p:ph type="pic" idx="2"/>
          </p:nvPr>
        </p:nvSpPr>
        <p:spPr>
          <a:xfrm>
            <a:off x="897496" y="3574636"/>
            <a:ext cx="3581400" cy="2307600"/>
          </a:xfrm>
          <a:prstGeom prst="rect">
            <a:avLst/>
          </a:prstGeom>
          <a:solidFill>
            <a:srgbClr val="BEBAA2"/>
          </a:solidFill>
          <a:ln>
            <a:noFill/>
          </a:ln>
        </p:spPr>
      </p:sp>
      <p:pic>
        <p:nvPicPr>
          <p:cNvPr id="74" name="Google Shape;74;g23dbbd6cbbd_0_152"/>
          <p:cNvPicPr preferRelativeResize="0"/>
          <p:nvPr/>
        </p:nvPicPr>
        <p:blipFill rotWithShape="1">
          <a:blip r:embed="rId2">
            <a:alphaModFix/>
          </a:blip>
          <a:srcRect/>
          <a:stretch/>
        </p:blipFill>
        <p:spPr>
          <a:xfrm>
            <a:off x="897496" y="398595"/>
            <a:ext cx="2501588" cy="115457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image" Target="../media/image1.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3dbbd6cbbd_0_99"/>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marR="0" lvl="0" algn="l" rtl="0">
              <a:lnSpc>
                <a:spcPct val="75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23dbbd6cbbd_0_99"/>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marR="0" lvl="0" indent="-396240" algn="l" rtl="0">
              <a:lnSpc>
                <a:spcPct val="120000"/>
              </a:lnSpc>
              <a:spcBef>
                <a:spcPts val="1000"/>
              </a:spcBef>
              <a:spcAft>
                <a:spcPts val="0"/>
              </a:spcAft>
              <a:buClr>
                <a:schemeClr val="accent1"/>
              </a:buClr>
              <a:buSzPts val="2640"/>
              <a:buFont typeface="Arial"/>
              <a:buChar char="•"/>
              <a:defRPr sz="2400" b="0" i="0" u="none" strike="noStrike" cap="none">
                <a:solidFill>
                  <a:schemeClr val="dk1"/>
                </a:solidFill>
                <a:latin typeface="Calibri"/>
                <a:ea typeface="Calibri"/>
                <a:cs typeface="Calibri"/>
                <a:sym typeface="Calibri"/>
              </a:defRPr>
            </a:lvl1pPr>
            <a:lvl2pPr marL="914400" marR="0" lvl="1" indent="-382269" algn="l" rtl="0">
              <a:lnSpc>
                <a:spcPct val="120000"/>
              </a:lnSpc>
              <a:spcBef>
                <a:spcPts val="50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120000"/>
              </a:lnSpc>
              <a:spcBef>
                <a:spcPts val="500"/>
              </a:spcBef>
              <a:spcAft>
                <a:spcPts val="0"/>
              </a:spcAft>
              <a:buClr>
                <a:schemeClr val="accent1"/>
              </a:buClr>
              <a:buSzPts val="2200"/>
              <a:buFont typeface="Arial"/>
              <a:buChar char="•"/>
              <a:defRPr sz="2000" b="0" i="0" u="none" strike="noStrike" cap="none">
                <a:solidFill>
                  <a:schemeClr val="dk1"/>
                </a:solidFill>
                <a:latin typeface="Calibri"/>
                <a:ea typeface="Calibri"/>
                <a:cs typeface="Calibri"/>
                <a:sym typeface="Calibri"/>
              </a:defRPr>
            </a:lvl3pPr>
            <a:lvl4pPr marL="1828800" marR="0" lvl="3" indent="-354330" algn="l" rtl="0">
              <a:lnSpc>
                <a:spcPct val="120000"/>
              </a:lnSpc>
              <a:spcBef>
                <a:spcPts val="500"/>
              </a:spcBef>
              <a:spcAft>
                <a:spcPts val="0"/>
              </a:spcAft>
              <a:buClr>
                <a:schemeClr val="accent1"/>
              </a:buClr>
              <a:buSzPts val="1980"/>
              <a:buFont typeface="Arial"/>
              <a:buChar char="•"/>
              <a:defRPr sz="1800" b="0" i="0" u="none" strike="noStrike" cap="none">
                <a:solidFill>
                  <a:schemeClr val="dk1"/>
                </a:solidFill>
                <a:latin typeface="Calibri"/>
                <a:ea typeface="Calibri"/>
                <a:cs typeface="Calibri"/>
                <a:sym typeface="Calibri"/>
              </a:defRPr>
            </a:lvl4pPr>
            <a:lvl5pPr marL="2286000" marR="0" lvl="4" indent="-340360" algn="l" rtl="0">
              <a:lnSpc>
                <a:spcPct val="120000"/>
              </a:lnSpc>
              <a:spcBef>
                <a:spcPts val="500"/>
              </a:spcBef>
              <a:spcAft>
                <a:spcPts val="0"/>
              </a:spcAft>
              <a:buClr>
                <a:schemeClr val="accent1"/>
              </a:buClr>
              <a:buSzPts val="176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23dbbd6cbbd_0_99"/>
          <p:cNvSpPr/>
          <p:nvPr/>
        </p:nvSpPr>
        <p:spPr>
          <a:xfrm>
            <a:off x="1" y="6411167"/>
            <a:ext cx="3459300" cy="282600"/>
          </a:xfrm>
          <a:prstGeom prst="rect">
            <a:avLst/>
          </a:prstGeom>
          <a:blipFill rotWithShape="1">
            <a:blip r:embed="rId20">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725" r:id="rId17"/>
    <p:sldLayoutId id="214748372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g22f300a0f13_0_76"/>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marR="0" lvl="0" algn="l" rtl="0">
              <a:lnSpc>
                <a:spcPct val="75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g22f300a0f13_0_76"/>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marR="0" lvl="0" indent="-396240" algn="l" rtl="0">
              <a:lnSpc>
                <a:spcPct val="120000"/>
              </a:lnSpc>
              <a:spcBef>
                <a:spcPts val="1000"/>
              </a:spcBef>
              <a:spcAft>
                <a:spcPts val="0"/>
              </a:spcAft>
              <a:buClr>
                <a:schemeClr val="accent1"/>
              </a:buClr>
              <a:buSzPts val="2640"/>
              <a:buFont typeface="Arial"/>
              <a:buChar char="•"/>
              <a:defRPr sz="2400" b="0" i="0" u="none" strike="noStrike" cap="none">
                <a:solidFill>
                  <a:schemeClr val="dk1"/>
                </a:solidFill>
                <a:latin typeface="Calibri"/>
                <a:ea typeface="Calibri"/>
                <a:cs typeface="Calibri"/>
                <a:sym typeface="Calibri"/>
              </a:defRPr>
            </a:lvl1pPr>
            <a:lvl2pPr marL="914400" marR="0" lvl="1" indent="-382269" algn="l" rtl="0">
              <a:lnSpc>
                <a:spcPct val="120000"/>
              </a:lnSpc>
              <a:spcBef>
                <a:spcPts val="50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120000"/>
              </a:lnSpc>
              <a:spcBef>
                <a:spcPts val="500"/>
              </a:spcBef>
              <a:spcAft>
                <a:spcPts val="0"/>
              </a:spcAft>
              <a:buClr>
                <a:schemeClr val="accent1"/>
              </a:buClr>
              <a:buSzPts val="2200"/>
              <a:buFont typeface="Arial"/>
              <a:buChar char="•"/>
              <a:defRPr sz="2000" b="0" i="0" u="none" strike="noStrike" cap="none">
                <a:solidFill>
                  <a:schemeClr val="dk1"/>
                </a:solidFill>
                <a:latin typeface="Calibri"/>
                <a:ea typeface="Calibri"/>
                <a:cs typeface="Calibri"/>
                <a:sym typeface="Calibri"/>
              </a:defRPr>
            </a:lvl3pPr>
            <a:lvl4pPr marL="1828800" marR="0" lvl="3" indent="-354330" algn="l" rtl="0">
              <a:lnSpc>
                <a:spcPct val="120000"/>
              </a:lnSpc>
              <a:spcBef>
                <a:spcPts val="500"/>
              </a:spcBef>
              <a:spcAft>
                <a:spcPts val="0"/>
              </a:spcAft>
              <a:buClr>
                <a:schemeClr val="accent1"/>
              </a:buClr>
              <a:buSzPts val="1980"/>
              <a:buFont typeface="Arial"/>
              <a:buChar char="•"/>
              <a:defRPr sz="1800" b="0" i="0" u="none" strike="noStrike" cap="none">
                <a:solidFill>
                  <a:schemeClr val="dk1"/>
                </a:solidFill>
                <a:latin typeface="Calibri"/>
                <a:ea typeface="Calibri"/>
                <a:cs typeface="Calibri"/>
                <a:sym typeface="Calibri"/>
              </a:defRPr>
            </a:lvl4pPr>
            <a:lvl5pPr marL="2286000" marR="0" lvl="4" indent="-340360" algn="l" rtl="0">
              <a:lnSpc>
                <a:spcPct val="120000"/>
              </a:lnSpc>
              <a:spcBef>
                <a:spcPts val="500"/>
              </a:spcBef>
              <a:spcAft>
                <a:spcPts val="0"/>
              </a:spcAft>
              <a:buClr>
                <a:schemeClr val="accent1"/>
              </a:buClr>
              <a:buSzPts val="176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g22f300a0f13_0_76"/>
          <p:cNvSpPr/>
          <p:nvPr/>
        </p:nvSpPr>
        <p:spPr>
          <a:xfrm>
            <a:off x="1" y="6411167"/>
            <a:ext cx="3459300" cy="282600"/>
          </a:xfrm>
          <a:prstGeom prst="rect">
            <a:avLst/>
          </a:prstGeom>
          <a:blipFill rotWithShape="1">
            <a:blip r:embed="rId16">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2"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g23e559f6ec9_0_518"/>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marR="0" lvl="0" algn="l" rtl="0">
              <a:lnSpc>
                <a:spcPct val="75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0" name="Google Shape;220;g23e559f6ec9_0_518"/>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marR="0" lvl="0" indent="-396240" algn="l" rtl="0">
              <a:lnSpc>
                <a:spcPct val="120000"/>
              </a:lnSpc>
              <a:spcBef>
                <a:spcPts val="1000"/>
              </a:spcBef>
              <a:spcAft>
                <a:spcPts val="0"/>
              </a:spcAft>
              <a:buClr>
                <a:schemeClr val="accent1"/>
              </a:buClr>
              <a:buSzPts val="2640"/>
              <a:buFont typeface="Arial"/>
              <a:buChar char="•"/>
              <a:defRPr sz="2400" b="0" i="0" u="none" strike="noStrike" cap="none">
                <a:solidFill>
                  <a:schemeClr val="dk1"/>
                </a:solidFill>
                <a:latin typeface="Calibri"/>
                <a:ea typeface="Calibri"/>
                <a:cs typeface="Calibri"/>
                <a:sym typeface="Calibri"/>
              </a:defRPr>
            </a:lvl1pPr>
            <a:lvl2pPr marL="914400" marR="0" lvl="1" indent="-382269" algn="l" rtl="0">
              <a:lnSpc>
                <a:spcPct val="120000"/>
              </a:lnSpc>
              <a:spcBef>
                <a:spcPts val="50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120000"/>
              </a:lnSpc>
              <a:spcBef>
                <a:spcPts val="500"/>
              </a:spcBef>
              <a:spcAft>
                <a:spcPts val="0"/>
              </a:spcAft>
              <a:buClr>
                <a:schemeClr val="accent1"/>
              </a:buClr>
              <a:buSzPts val="2200"/>
              <a:buFont typeface="Arial"/>
              <a:buChar char="•"/>
              <a:defRPr sz="2000" b="0" i="0" u="none" strike="noStrike" cap="none">
                <a:solidFill>
                  <a:schemeClr val="dk1"/>
                </a:solidFill>
                <a:latin typeface="Calibri"/>
                <a:ea typeface="Calibri"/>
                <a:cs typeface="Calibri"/>
                <a:sym typeface="Calibri"/>
              </a:defRPr>
            </a:lvl3pPr>
            <a:lvl4pPr marL="1828800" marR="0" lvl="3" indent="-354330" algn="l" rtl="0">
              <a:lnSpc>
                <a:spcPct val="120000"/>
              </a:lnSpc>
              <a:spcBef>
                <a:spcPts val="500"/>
              </a:spcBef>
              <a:spcAft>
                <a:spcPts val="0"/>
              </a:spcAft>
              <a:buClr>
                <a:schemeClr val="accent1"/>
              </a:buClr>
              <a:buSzPts val="1980"/>
              <a:buFont typeface="Arial"/>
              <a:buChar char="•"/>
              <a:defRPr sz="1800" b="0" i="0" u="none" strike="noStrike" cap="none">
                <a:solidFill>
                  <a:schemeClr val="dk1"/>
                </a:solidFill>
                <a:latin typeface="Calibri"/>
                <a:ea typeface="Calibri"/>
                <a:cs typeface="Calibri"/>
                <a:sym typeface="Calibri"/>
              </a:defRPr>
            </a:lvl4pPr>
            <a:lvl5pPr marL="2286000" marR="0" lvl="4" indent="-340360" algn="l" rtl="0">
              <a:lnSpc>
                <a:spcPct val="120000"/>
              </a:lnSpc>
              <a:spcBef>
                <a:spcPts val="500"/>
              </a:spcBef>
              <a:spcAft>
                <a:spcPts val="0"/>
              </a:spcAft>
              <a:buClr>
                <a:schemeClr val="accent1"/>
              </a:buClr>
              <a:buSzPts val="176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g23e559f6ec9_0_518"/>
          <p:cNvSpPr/>
          <p:nvPr/>
        </p:nvSpPr>
        <p:spPr>
          <a:xfrm>
            <a:off x="1" y="6411167"/>
            <a:ext cx="3459300" cy="282600"/>
          </a:xfrm>
          <a:prstGeom prst="rect">
            <a:avLst/>
          </a:prstGeom>
          <a:blipFill rotWithShape="1">
            <a:blip r:embed="rId31">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hyperlink" Target="https://supply.unicef.org/"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s://supply.unicef.org/" TargetMode="External"/><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72.png"/><Relationship Id="rId11" Type="http://schemas.openxmlformats.org/officeDocument/2006/relationships/image" Target="../media/image77.jp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3dbbd6cbbd_0_93"/>
          <p:cNvSpPr txBox="1">
            <a:spLocks noGrp="1"/>
          </p:cNvSpPr>
          <p:nvPr>
            <p:ph type="ctrTitle"/>
          </p:nvPr>
        </p:nvSpPr>
        <p:spPr>
          <a:xfrm>
            <a:off x="2514599" y="3967025"/>
            <a:ext cx="6588300" cy="2558700"/>
          </a:xfrm>
          <a:prstGeom prst="rect">
            <a:avLst/>
          </a:prstGeom>
          <a:noFill/>
          <a:ln>
            <a:noFill/>
          </a:ln>
        </p:spPr>
        <p:txBody>
          <a:bodyPr spcFirstLastPara="1" wrap="square" lIns="0" tIns="45700" rIns="91425"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CA" sz="1000">
                <a:solidFill>
                  <a:srgbClr val="C00000"/>
                </a:solidFill>
                <a:latin typeface="Gill Sans"/>
                <a:ea typeface="Gill Sans"/>
                <a:cs typeface="Gill Sans"/>
                <a:sym typeface="Gill Sans"/>
              </a:rPr>
              <a:t> </a:t>
            </a:r>
            <a:endParaRPr sz="1000">
              <a:solidFill>
                <a:srgbClr val="C00000"/>
              </a:solidFill>
              <a:latin typeface="Gill Sans"/>
              <a:ea typeface="Gill Sans"/>
              <a:cs typeface="Gill Sans"/>
              <a:sym typeface="Gill Sans"/>
            </a:endParaRPr>
          </a:p>
          <a:p>
            <a:pPr marL="0" lvl="0" indent="0" algn="l" rtl="0">
              <a:lnSpc>
                <a:spcPct val="100000"/>
              </a:lnSpc>
              <a:spcBef>
                <a:spcPts val="0"/>
              </a:spcBef>
              <a:spcAft>
                <a:spcPts val="0"/>
              </a:spcAft>
              <a:buClr>
                <a:schemeClr val="dk1"/>
              </a:buClr>
              <a:buSzPts val="1100"/>
              <a:buFont typeface="Arial"/>
              <a:buNone/>
            </a:pPr>
            <a:r>
              <a:rPr lang="en-CA" sz="2900"/>
              <a:t>Innovations in the respiratory ecosystem to support safe oxygen use with CPAP for Small and Sick Newborn Care to achieve ENAP Target 4</a:t>
            </a:r>
            <a:endParaRPr sz="2900"/>
          </a:p>
          <a:p>
            <a:pPr marL="0" lvl="0" indent="0" algn="l" rtl="0">
              <a:lnSpc>
                <a:spcPct val="75000"/>
              </a:lnSpc>
              <a:spcBef>
                <a:spcPts val="0"/>
              </a:spcBef>
              <a:spcAft>
                <a:spcPts val="0"/>
              </a:spcAft>
              <a:buClr>
                <a:schemeClr val="dk1"/>
              </a:buClr>
              <a:buSzPts val="6000"/>
              <a:buFont typeface="Calibri"/>
              <a:buNone/>
            </a:pPr>
            <a:endParaRPr/>
          </a:p>
        </p:txBody>
      </p:sp>
      <p:sp>
        <p:nvSpPr>
          <p:cNvPr id="351" name="Google Shape;351;g23dbbd6cbbd_0_93"/>
          <p:cNvSpPr txBox="1">
            <a:spLocks noGrp="1"/>
          </p:cNvSpPr>
          <p:nvPr>
            <p:ph type="subTitle" idx="1"/>
          </p:nvPr>
        </p:nvSpPr>
        <p:spPr>
          <a:xfrm>
            <a:off x="2514599" y="5892800"/>
            <a:ext cx="7162800" cy="965100"/>
          </a:xfrm>
          <a:prstGeom prst="rect">
            <a:avLst/>
          </a:prstGeom>
          <a:noFill/>
          <a:ln>
            <a:noFill/>
          </a:ln>
        </p:spPr>
        <p:txBody>
          <a:bodyPr spcFirstLastPara="1" wrap="square" lIns="0" tIns="45700" rIns="91425" bIns="45700" anchor="t" anchorCtr="0">
            <a:normAutofit/>
          </a:bodyPr>
          <a:lstStyle/>
          <a:p>
            <a:pPr marL="0" lvl="0" indent="0" algn="l" rtl="0">
              <a:lnSpc>
                <a:spcPct val="120000"/>
              </a:lnSpc>
              <a:spcBef>
                <a:spcPts val="0"/>
              </a:spcBef>
              <a:spcAft>
                <a:spcPts val="0"/>
              </a:spcAft>
              <a:buSzPts val="2640"/>
              <a:buNone/>
            </a:pPr>
            <a:r>
              <a:rPr lang="en-CA" sz="1800"/>
              <a:t>May 10, 2023, 11:50 - 13:05</a:t>
            </a:r>
            <a:endParaRPr sz="1800">
              <a:latin typeface="Calibri"/>
              <a:ea typeface="Calibri"/>
              <a:cs typeface="Calibri"/>
              <a:sym typeface="Calibri"/>
            </a:endParaRPr>
          </a:p>
        </p:txBody>
      </p:sp>
      <p:pic>
        <p:nvPicPr>
          <p:cNvPr id="352" name="Google Shape;352;g23dbbd6cbbd_0_93"/>
          <p:cNvPicPr preferRelativeResize="0"/>
          <p:nvPr/>
        </p:nvPicPr>
        <p:blipFill rotWithShape="1">
          <a:blip r:embed="rId3">
            <a:alphaModFix/>
          </a:blip>
          <a:srcRect l="14550" t="37556" r="20491" b="29438"/>
          <a:stretch/>
        </p:blipFill>
        <p:spPr>
          <a:xfrm>
            <a:off x="2514599" y="1564849"/>
            <a:ext cx="2403900" cy="24021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23dba7cce39_0_420"/>
          <p:cNvPicPr preferRelativeResize="0"/>
          <p:nvPr/>
        </p:nvPicPr>
        <p:blipFill rotWithShape="1">
          <a:blip r:embed="rId3">
            <a:alphaModFix/>
          </a:blip>
          <a:srcRect t="1681" b="1689"/>
          <a:stretch/>
        </p:blipFill>
        <p:spPr>
          <a:xfrm>
            <a:off x="116956" y="188537"/>
            <a:ext cx="2402962" cy="3862166"/>
          </a:xfrm>
          <a:prstGeom prst="rect">
            <a:avLst/>
          </a:prstGeom>
          <a:noFill/>
          <a:ln>
            <a:noFill/>
          </a:ln>
        </p:spPr>
      </p:pic>
      <p:sp>
        <p:nvSpPr>
          <p:cNvPr id="428" name="Google Shape;428;g23dba7cce39_0_420"/>
          <p:cNvSpPr txBox="1"/>
          <p:nvPr/>
        </p:nvSpPr>
        <p:spPr>
          <a:xfrm>
            <a:off x="5231219" y="287010"/>
            <a:ext cx="6262500" cy="118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Immediate newborn care (delayed cord clamping, drying, skin to skin etc.)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a:solidFill>
                  <a:schemeClr val="accent2"/>
                </a:solidFill>
                <a:latin typeface="Calibri"/>
                <a:ea typeface="Calibri"/>
                <a:cs typeface="Calibri"/>
                <a:sym typeface="Calibri"/>
              </a:rPr>
              <a:t>Neonatal resuscitation for those who need 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Breastfeeding early initiating and support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Essential newborn care identification and referral of complications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Targeted care as needed (e.g., PMTCT of HIV)</a:t>
            </a:r>
            <a:endParaRPr sz="1400" b="0" i="0" u="none" strike="noStrike" cap="none">
              <a:solidFill>
                <a:srgbClr val="000000"/>
              </a:solidFill>
              <a:latin typeface="Arial"/>
              <a:ea typeface="Arial"/>
              <a:cs typeface="Arial"/>
              <a:sym typeface="Arial"/>
            </a:endParaRPr>
          </a:p>
        </p:txBody>
      </p:sp>
      <p:sp>
        <p:nvSpPr>
          <p:cNvPr id="429" name="Google Shape;429;g23dba7cce39_0_420"/>
          <p:cNvSpPr txBox="1"/>
          <p:nvPr/>
        </p:nvSpPr>
        <p:spPr>
          <a:xfrm>
            <a:off x="5222058" y="1548039"/>
            <a:ext cx="6145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Thermal care including KMC for all stable neonates &lt; 2,000gms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Assisted feeding and IV fluids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a:solidFill>
                  <a:schemeClr val="accent2"/>
                </a:solidFill>
                <a:latin typeface="Calibri"/>
                <a:ea typeface="Calibri"/>
                <a:cs typeface="Calibri"/>
                <a:sym typeface="Calibri"/>
              </a:rPr>
              <a:t>Safe administration of oxygen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Detection and management of neonatal sepsis with injection antibiotics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Detection and management of neonatal jaundice with phototherapy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Detection and management of neonatal encephalopathy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Detection and referral/management of congenital abnormalities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1" i="0" u="none" strike="noStrike" cap="none">
                <a:solidFill>
                  <a:schemeClr val="accent2"/>
                </a:solidFill>
                <a:latin typeface="Calibri"/>
                <a:ea typeface="Calibri"/>
                <a:cs typeface="Calibri"/>
                <a:sym typeface="Calibri"/>
              </a:rPr>
              <a:t>Management of preterm respiratory distress with CPAP</a:t>
            </a:r>
            <a:endParaRPr sz="1400" b="0" i="0" u="none" strike="noStrike" cap="none">
              <a:solidFill>
                <a:srgbClr val="000000"/>
              </a:solidFill>
              <a:latin typeface="Arial"/>
              <a:ea typeface="Arial"/>
              <a:cs typeface="Arial"/>
              <a:sym typeface="Arial"/>
            </a:endParaRPr>
          </a:p>
        </p:txBody>
      </p:sp>
      <p:sp>
        <p:nvSpPr>
          <p:cNvPr id="430" name="Google Shape;430;g23dba7cce39_0_420"/>
          <p:cNvSpPr txBox="1"/>
          <p:nvPr/>
        </p:nvSpPr>
        <p:spPr>
          <a:xfrm>
            <a:off x="5222058" y="3421176"/>
            <a:ext cx="23535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Follow up of at-risk newborns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Exchange transfusion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23dba7cce39_0_420"/>
          <p:cNvSpPr/>
          <p:nvPr/>
        </p:nvSpPr>
        <p:spPr>
          <a:xfrm>
            <a:off x="2602670" y="188537"/>
            <a:ext cx="2403000" cy="1335300"/>
          </a:xfrm>
          <a:prstGeom prst="rect">
            <a:avLst/>
          </a:prstGeom>
          <a:solidFill>
            <a:srgbClr val="EC6D9A"/>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CA" sz="1600" b="0" i="0" u="none" strike="noStrike" cap="none">
                <a:solidFill>
                  <a:schemeClr val="lt1"/>
                </a:solidFill>
                <a:latin typeface="Calibri"/>
                <a:ea typeface="Calibri"/>
                <a:cs typeface="Calibri"/>
                <a:sym typeface="Calibri"/>
              </a:rPr>
              <a:t>Level 1</a:t>
            </a:r>
            <a:br>
              <a:rPr lang="en-CA" sz="1600" b="0" i="0" u="none" strike="noStrike" cap="none">
                <a:solidFill>
                  <a:schemeClr val="lt1"/>
                </a:solidFill>
                <a:latin typeface="Calibri"/>
                <a:ea typeface="Calibri"/>
                <a:cs typeface="Calibri"/>
                <a:sym typeface="Calibri"/>
              </a:rPr>
            </a:br>
            <a:r>
              <a:rPr lang="en-CA" sz="1600" b="1" i="0" u="none" strike="noStrike" cap="none">
                <a:solidFill>
                  <a:schemeClr val="lt1"/>
                </a:solidFill>
                <a:latin typeface="Calibri"/>
                <a:ea typeface="Calibri"/>
                <a:cs typeface="Calibri"/>
                <a:sym typeface="Calibri"/>
              </a:rPr>
              <a:t>Immediate and essential newborn care</a:t>
            </a:r>
            <a:endParaRPr sz="1400" b="0" i="0" u="none" strike="noStrike" cap="none">
              <a:solidFill>
                <a:srgbClr val="000000"/>
              </a:solidFill>
              <a:latin typeface="Arial"/>
              <a:ea typeface="Arial"/>
              <a:cs typeface="Arial"/>
              <a:sym typeface="Arial"/>
            </a:endParaRPr>
          </a:p>
        </p:txBody>
      </p:sp>
      <p:sp>
        <p:nvSpPr>
          <p:cNvPr id="432" name="Google Shape;432;g23dba7cce39_0_420"/>
          <p:cNvSpPr/>
          <p:nvPr/>
        </p:nvSpPr>
        <p:spPr>
          <a:xfrm>
            <a:off x="2602670" y="1523754"/>
            <a:ext cx="2403000" cy="179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CA" sz="1600" b="0" i="0" u="none" strike="noStrike" cap="none">
                <a:solidFill>
                  <a:schemeClr val="lt1"/>
                </a:solidFill>
                <a:latin typeface="Calibri"/>
                <a:ea typeface="Calibri"/>
                <a:cs typeface="Calibri"/>
                <a:sym typeface="Calibri"/>
              </a:rPr>
              <a:t>Level 2</a:t>
            </a:r>
            <a:br>
              <a:rPr lang="en-CA" sz="1600" b="0" i="0" u="none" strike="noStrike" cap="none">
                <a:solidFill>
                  <a:schemeClr val="lt1"/>
                </a:solidFill>
                <a:latin typeface="Calibri"/>
                <a:ea typeface="Calibri"/>
                <a:cs typeface="Calibri"/>
                <a:sym typeface="Calibri"/>
              </a:rPr>
            </a:br>
            <a:r>
              <a:rPr lang="en-CA" sz="1600" b="1" i="0" u="none" strike="noStrike" cap="none">
                <a:solidFill>
                  <a:schemeClr val="lt1"/>
                </a:solidFill>
                <a:latin typeface="Calibri"/>
                <a:ea typeface="Calibri"/>
                <a:cs typeface="Calibri"/>
                <a:sym typeface="Calibri"/>
              </a:rPr>
              <a:t>Special newborn care</a:t>
            </a:r>
            <a:endParaRPr sz="1400" b="0" i="0" u="none" strike="noStrike" cap="none">
              <a:solidFill>
                <a:srgbClr val="000000"/>
              </a:solidFill>
              <a:latin typeface="Arial"/>
              <a:ea typeface="Arial"/>
              <a:cs typeface="Arial"/>
              <a:sym typeface="Arial"/>
            </a:endParaRPr>
          </a:p>
        </p:txBody>
      </p:sp>
      <p:sp>
        <p:nvSpPr>
          <p:cNvPr id="433" name="Google Shape;433;g23dba7cce39_0_420"/>
          <p:cNvSpPr/>
          <p:nvPr/>
        </p:nvSpPr>
        <p:spPr>
          <a:xfrm>
            <a:off x="2602670" y="3317754"/>
            <a:ext cx="2403000" cy="732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Transition</a:t>
            </a:r>
            <a:endParaRPr sz="1400" b="0" i="0" u="none" strike="noStrike" cap="none">
              <a:solidFill>
                <a:srgbClr val="000000"/>
              </a:solidFill>
              <a:latin typeface="Arial"/>
              <a:ea typeface="Arial"/>
              <a:cs typeface="Arial"/>
              <a:sym typeface="Arial"/>
            </a:endParaRPr>
          </a:p>
        </p:txBody>
      </p:sp>
      <p:sp>
        <p:nvSpPr>
          <p:cNvPr id="434" name="Google Shape;434;g23dba7cce39_0_420"/>
          <p:cNvSpPr/>
          <p:nvPr/>
        </p:nvSpPr>
        <p:spPr>
          <a:xfrm>
            <a:off x="116950" y="4160082"/>
            <a:ext cx="12192000" cy="280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35" name="Google Shape;435;g23dba7cce39_0_420"/>
          <p:cNvPicPr preferRelativeResize="0"/>
          <p:nvPr/>
        </p:nvPicPr>
        <p:blipFill rotWithShape="1">
          <a:blip r:embed="rId4">
            <a:alphaModFix/>
          </a:blip>
          <a:srcRect l="695"/>
          <a:stretch/>
        </p:blipFill>
        <p:spPr>
          <a:xfrm>
            <a:off x="0" y="7397178"/>
            <a:ext cx="11677975" cy="2648975"/>
          </a:xfrm>
          <a:prstGeom prst="rect">
            <a:avLst/>
          </a:prstGeom>
          <a:noFill/>
          <a:ln>
            <a:noFill/>
          </a:ln>
        </p:spPr>
      </p:pic>
      <p:sp>
        <p:nvSpPr>
          <p:cNvPr id="436" name="Google Shape;436;g23dba7cce39_0_420"/>
          <p:cNvSpPr/>
          <p:nvPr/>
        </p:nvSpPr>
        <p:spPr>
          <a:xfrm>
            <a:off x="116956" y="4194934"/>
            <a:ext cx="2403000" cy="727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Coverage </a:t>
            </a:r>
            <a:br>
              <a:rPr lang="en-CA" sz="1600" b="1" i="0" u="none" strike="noStrike" cap="none">
                <a:solidFill>
                  <a:schemeClr val="lt1"/>
                </a:solidFill>
                <a:latin typeface="Calibri"/>
                <a:ea typeface="Calibri"/>
                <a:cs typeface="Calibri"/>
                <a:sym typeface="Calibri"/>
              </a:rPr>
            </a:br>
            <a:r>
              <a:rPr lang="en-CA" sz="1600" b="1" i="0" u="none" strike="noStrike" cap="none">
                <a:solidFill>
                  <a:schemeClr val="lt1"/>
                </a:solidFill>
                <a:latin typeface="Calibri"/>
                <a:ea typeface="Calibri"/>
                <a:cs typeface="Calibri"/>
                <a:sym typeface="Calibri"/>
              </a:rPr>
              <a:t>Target 4</a:t>
            </a:r>
            <a:endParaRPr sz="1400" b="0" i="0" u="none" strike="noStrike" cap="none">
              <a:solidFill>
                <a:srgbClr val="000000"/>
              </a:solidFill>
              <a:latin typeface="Arial"/>
              <a:ea typeface="Arial"/>
              <a:cs typeface="Arial"/>
              <a:sym typeface="Arial"/>
            </a:endParaRPr>
          </a:p>
        </p:txBody>
      </p:sp>
      <p:pic>
        <p:nvPicPr>
          <p:cNvPr id="437" name="Google Shape;437;g23dba7cce39_0_420" descr="Icon&#10;&#10;Description automatically generated"/>
          <p:cNvPicPr preferRelativeResize="0"/>
          <p:nvPr/>
        </p:nvPicPr>
        <p:blipFill rotWithShape="1">
          <a:blip r:embed="rId5">
            <a:alphaModFix/>
          </a:blip>
          <a:srcRect/>
          <a:stretch/>
        </p:blipFill>
        <p:spPr>
          <a:xfrm>
            <a:off x="863406" y="4389225"/>
            <a:ext cx="910060" cy="1214652"/>
          </a:xfrm>
          <a:prstGeom prst="rect">
            <a:avLst/>
          </a:prstGeom>
          <a:noFill/>
          <a:ln>
            <a:noFill/>
          </a:ln>
        </p:spPr>
      </p:pic>
      <p:sp>
        <p:nvSpPr>
          <p:cNvPr id="438" name="Google Shape;438;g23dba7cce39_0_420"/>
          <p:cNvSpPr txBox="1"/>
          <p:nvPr/>
        </p:nvSpPr>
        <p:spPr>
          <a:xfrm>
            <a:off x="5231218" y="4194934"/>
            <a:ext cx="67038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80% of countries have a national implementation plan that is being implemented in at least half the country, with an appropriate number of functional level-2 inpatient units linked to level-1 units to care for small and sick newborns, with family-centered care.</a:t>
            </a:r>
            <a:endParaRPr sz="1400" b="0" i="0" u="none" strike="noStrike" cap="none">
              <a:solidFill>
                <a:srgbClr val="000000"/>
              </a:solidFill>
              <a:latin typeface="Arial"/>
              <a:ea typeface="Arial"/>
              <a:cs typeface="Arial"/>
              <a:sym typeface="Arial"/>
            </a:endParaRPr>
          </a:p>
        </p:txBody>
      </p:sp>
      <p:sp>
        <p:nvSpPr>
          <p:cNvPr id="439" name="Google Shape;439;g23dba7cce39_0_420"/>
          <p:cNvSpPr txBox="1"/>
          <p:nvPr/>
        </p:nvSpPr>
        <p:spPr>
          <a:xfrm>
            <a:off x="5222058" y="5139588"/>
            <a:ext cx="67038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80% of districts (or equivalent subnational unit) have at least one level-2 inpatient unit </a:t>
            </a:r>
            <a:br>
              <a:rPr lang="en-CA" sz="1400" b="0" i="0" u="none" strike="noStrike" cap="none">
                <a:solidFill>
                  <a:srgbClr val="000000"/>
                </a:solidFill>
                <a:latin typeface="Calibri"/>
                <a:ea typeface="Calibri"/>
                <a:cs typeface="Calibri"/>
                <a:sym typeface="Calibri"/>
              </a:rPr>
            </a:br>
            <a:r>
              <a:rPr lang="en-CA" sz="1400" b="0" i="0" u="none" strike="noStrike" cap="none">
                <a:solidFill>
                  <a:srgbClr val="000000"/>
                </a:solidFill>
                <a:latin typeface="Calibri"/>
                <a:ea typeface="Calibri"/>
                <a:cs typeface="Calibri"/>
                <a:sym typeface="Calibri"/>
              </a:rPr>
              <a:t>to care for small and sick newborns, with respiratory support including provision of continuous positive airway pressure</a:t>
            </a:r>
            <a:endParaRPr sz="1400" b="0" i="0" u="none" strike="noStrike" cap="none">
              <a:solidFill>
                <a:srgbClr val="000000"/>
              </a:solidFill>
              <a:latin typeface="Arial"/>
              <a:ea typeface="Arial"/>
              <a:cs typeface="Arial"/>
              <a:sym typeface="Arial"/>
            </a:endParaRPr>
          </a:p>
        </p:txBody>
      </p:sp>
      <p:sp>
        <p:nvSpPr>
          <p:cNvPr id="440" name="Google Shape;440;g23dba7cce39_0_420"/>
          <p:cNvSpPr/>
          <p:nvPr/>
        </p:nvSpPr>
        <p:spPr>
          <a:xfrm>
            <a:off x="2602671" y="4194933"/>
            <a:ext cx="2403000" cy="80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Global target</a:t>
            </a:r>
            <a:endParaRPr sz="1400" b="0" i="0" u="none" strike="noStrike" cap="none">
              <a:solidFill>
                <a:srgbClr val="000000"/>
              </a:solidFill>
              <a:latin typeface="Arial"/>
              <a:ea typeface="Arial"/>
              <a:cs typeface="Arial"/>
              <a:sym typeface="Arial"/>
            </a:endParaRPr>
          </a:p>
        </p:txBody>
      </p:sp>
      <p:sp>
        <p:nvSpPr>
          <p:cNvPr id="441" name="Google Shape;441;g23dba7cce39_0_420"/>
          <p:cNvSpPr/>
          <p:nvPr/>
        </p:nvSpPr>
        <p:spPr>
          <a:xfrm>
            <a:off x="2602671" y="5001324"/>
            <a:ext cx="2403000" cy="888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National and Subnational targets</a:t>
            </a:r>
            <a:endParaRPr sz="1400" b="0" i="0" u="none" strike="noStrike" cap="none">
              <a:solidFill>
                <a:srgbClr val="000000"/>
              </a:solidFill>
              <a:latin typeface="Arial"/>
              <a:ea typeface="Arial"/>
              <a:cs typeface="Arial"/>
              <a:sym typeface="Arial"/>
            </a:endParaRPr>
          </a:p>
        </p:txBody>
      </p:sp>
      <p:pic>
        <p:nvPicPr>
          <p:cNvPr id="442" name="Google Shape;442;g23dba7cce39_0_420"/>
          <p:cNvPicPr preferRelativeResize="0"/>
          <p:nvPr/>
        </p:nvPicPr>
        <p:blipFill rotWithShape="1">
          <a:blip r:embed="rId6">
            <a:alphaModFix/>
          </a:blip>
          <a:srcRect/>
          <a:stretch/>
        </p:blipFill>
        <p:spPr>
          <a:xfrm>
            <a:off x="116950" y="4202250"/>
            <a:ext cx="2403000" cy="1891650"/>
          </a:xfrm>
          <a:prstGeom prst="rect">
            <a:avLst/>
          </a:prstGeom>
          <a:noFill/>
          <a:ln>
            <a:noFill/>
          </a:ln>
        </p:spPr>
      </p:pic>
      <p:sp>
        <p:nvSpPr>
          <p:cNvPr id="443" name="Google Shape;443;g23dba7cce39_0_420"/>
          <p:cNvSpPr/>
          <p:nvPr/>
        </p:nvSpPr>
        <p:spPr>
          <a:xfrm>
            <a:off x="5091225" y="504825"/>
            <a:ext cx="4062300" cy="2883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23dba7cce39_0_420"/>
          <p:cNvSpPr/>
          <p:nvPr/>
        </p:nvSpPr>
        <p:spPr>
          <a:xfrm>
            <a:off x="5153025" y="3080513"/>
            <a:ext cx="4770000" cy="2883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23dba7cce39_0_420"/>
          <p:cNvSpPr/>
          <p:nvPr/>
        </p:nvSpPr>
        <p:spPr>
          <a:xfrm>
            <a:off x="5153025" y="2000950"/>
            <a:ext cx="2943300" cy="2883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3dba7cce39_0_439"/>
          <p:cNvSpPr txBox="1">
            <a:spLocks noGrp="1"/>
          </p:cNvSpPr>
          <p:nvPr>
            <p:ph type="body" idx="1"/>
          </p:nvPr>
        </p:nvSpPr>
        <p:spPr>
          <a:xfrm>
            <a:off x="418641" y="2311843"/>
            <a:ext cx="10935300" cy="3796800"/>
          </a:xfrm>
          <a:prstGeom prst="rect">
            <a:avLst/>
          </a:prstGeom>
          <a:noFill/>
          <a:ln>
            <a:noFill/>
          </a:ln>
        </p:spPr>
        <p:txBody>
          <a:bodyPr spcFirstLastPara="1" wrap="square" lIns="0" tIns="45700" rIns="91425" bIns="45700" anchor="t" anchorCtr="0">
            <a:normAutofit lnSpcReduction="10000"/>
          </a:bodyPr>
          <a:lstStyle/>
          <a:p>
            <a:pPr marL="0" lvl="0" indent="0" algn="l" rtl="0">
              <a:lnSpc>
                <a:spcPct val="115000"/>
              </a:lnSpc>
              <a:spcBef>
                <a:spcPts val="0"/>
              </a:spcBef>
              <a:spcAft>
                <a:spcPts val="0"/>
              </a:spcAft>
              <a:buSzPts val="2640"/>
              <a:buNone/>
            </a:pPr>
            <a:r>
              <a:rPr lang="en-CA" sz="2000" b="1"/>
              <a:t>Common practices that can harm newborns:</a:t>
            </a:r>
            <a:endParaRPr sz="2000" b="1"/>
          </a:p>
          <a:p>
            <a:pPr marL="457200" lvl="0" indent="-342900" algn="l" rtl="0">
              <a:lnSpc>
                <a:spcPct val="115000"/>
              </a:lnSpc>
              <a:spcBef>
                <a:spcPts val="0"/>
              </a:spcBef>
              <a:spcAft>
                <a:spcPts val="0"/>
              </a:spcAft>
              <a:buSzPts val="1800"/>
              <a:buChar char="•"/>
            </a:pPr>
            <a:r>
              <a:rPr lang="en-CA" sz="1800"/>
              <a:t>100% oxygen administration</a:t>
            </a:r>
            <a:endParaRPr sz="1800"/>
          </a:p>
          <a:p>
            <a:pPr marL="457200" lvl="0" indent="-342900" algn="l" rtl="0">
              <a:lnSpc>
                <a:spcPct val="115000"/>
              </a:lnSpc>
              <a:spcBef>
                <a:spcPts val="0"/>
              </a:spcBef>
              <a:spcAft>
                <a:spcPts val="0"/>
              </a:spcAft>
              <a:buSzPts val="1800"/>
              <a:buChar char="•"/>
            </a:pPr>
            <a:r>
              <a:rPr lang="en-CA" sz="1800"/>
              <a:t>Unmonitored oxygen</a:t>
            </a:r>
            <a:endParaRPr sz="1800"/>
          </a:p>
          <a:p>
            <a:pPr marL="457200" lvl="0" indent="-342900" algn="l" rtl="0">
              <a:lnSpc>
                <a:spcPct val="115000"/>
              </a:lnSpc>
              <a:spcBef>
                <a:spcPts val="0"/>
              </a:spcBef>
              <a:spcAft>
                <a:spcPts val="0"/>
              </a:spcAft>
              <a:buSzPts val="1800"/>
              <a:buChar char="•"/>
            </a:pPr>
            <a:r>
              <a:rPr lang="en-CA" sz="1800"/>
              <a:t>Prophylactic administration without clinical</a:t>
            </a:r>
            <a:endParaRPr sz="1800"/>
          </a:p>
          <a:p>
            <a:pPr marL="457200" lvl="0" indent="0" algn="l" rtl="0">
              <a:lnSpc>
                <a:spcPct val="115000"/>
              </a:lnSpc>
              <a:spcBef>
                <a:spcPts val="0"/>
              </a:spcBef>
              <a:spcAft>
                <a:spcPts val="0"/>
              </a:spcAft>
              <a:buSzPts val="2640"/>
              <a:buNone/>
            </a:pPr>
            <a:r>
              <a:rPr lang="en-CA" sz="1800"/>
              <a:t> indication</a:t>
            </a:r>
            <a:endParaRPr sz="1800"/>
          </a:p>
          <a:p>
            <a:pPr marL="457200" lvl="0" indent="-342900" algn="l" rtl="0">
              <a:lnSpc>
                <a:spcPct val="115000"/>
              </a:lnSpc>
              <a:spcBef>
                <a:spcPts val="0"/>
              </a:spcBef>
              <a:spcAft>
                <a:spcPts val="0"/>
              </a:spcAft>
              <a:buSzPts val="1800"/>
              <a:buChar char="•"/>
            </a:pPr>
            <a:r>
              <a:rPr lang="en-CA" sz="1800"/>
              <a:t>Interrupted oxygen administration</a:t>
            </a:r>
            <a:endParaRPr sz="1800"/>
          </a:p>
          <a:p>
            <a:pPr marL="0" lvl="0" indent="0" algn="l" rtl="0">
              <a:lnSpc>
                <a:spcPct val="115000"/>
              </a:lnSpc>
              <a:spcBef>
                <a:spcPts val="0"/>
              </a:spcBef>
              <a:spcAft>
                <a:spcPts val="0"/>
              </a:spcAft>
              <a:buSzPts val="2640"/>
              <a:buNone/>
            </a:pPr>
            <a:endParaRPr sz="1800"/>
          </a:p>
          <a:p>
            <a:pPr marL="0" lvl="0" indent="0" algn="l" rtl="0">
              <a:lnSpc>
                <a:spcPct val="115000"/>
              </a:lnSpc>
              <a:spcBef>
                <a:spcPts val="0"/>
              </a:spcBef>
              <a:spcAft>
                <a:spcPts val="0"/>
              </a:spcAft>
              <a:buSzPts val="2640"/>
              <a:buNone/>
            </a:pPr>
            <a:r>
              <a:rPr lang="en-CA" sz="2000" b="1"/>
              <a:t>Oxygen toxicity can lead to:</a:t>
            </a:r>
            <a:endParaRPr sz="2000" b="1"/>
          </a:p>
          <a:p>
            <a:pPr marL="457200" lvl="0" indent="-342900" algn="l" rtl="0">
              <a:lnSpc>
                <a:spcPct val="115000"/>
              </a:lnSpc>
              <a:spcBef>
                <a:spcPts val="0"/>
              </a:spcBef>
              <a:spcAft>
                <a:spcPts val="0"/>
              </a:spcAft>
              <a:buSzPts val="1800"/>
              <a:buChar char="•"/>
            </a:pPr>
            <a:r>
              <a:rPr lang="en-CA" sz="1800"/>
              <a:t>ROP and vision impairment</a:t>
            </a:r>
            <a:endParaRPr sz="1800"/>
          </a:p>
          <a:p>
            <a:pPr marL="457200" lvl="0" indent="-342900" algn="l" rtl="0">
              <a:lnSpc>
                <a:spcPct val="115000"/>
              </a:lnSpc>
              <a:spcBef>
                <a:spcPts val="0"/>
              </a:spcBef>
              <a:spcAft>
                <a:spcPts val="0"/>
              </a:spcAft>
              <a:buSzPts val="1800"/>
              <a:buChar char="•"/>
            </a:pPr>
            <a:r>
              <a:rPr lang="en-CA" sz="1800" b="1"/>
              <a:t>#1 cause of child blindness </a:t>
            </a:r>
            <a:endParaRPr sz="1800" b="1"/>
          </a:p>
          <a:p>
            <a:pPr marL="457200" lvl="0" indent="-342900" algn="l" rtl="0">
              <a:lnSpc>
                <a:spcPct val="115000"/>
              </a:lnSpc>
              <a:spcBef>
                <a:spcPts val="0"/>
              </a:spcBef>
              <a:spcAft>
                <a:spcPts val="0"/>
              </a:spcAft>
              <a:buSzPts val="1800"/>
              <a:buChar char="•"/>
            </a:pPr>
            <a:r>
              <a:rPr lang="en-CA" sz="1800"/>
              <a:t>BPD increases the risk of long-term respiratory complications with increased</a:t>
            </a:r>
            <a:endParaRPr sz="1800"/>
          </a:p>
          <a:p>
            <a:pPr marL="457200" lvl="0" indent="0" algn="l" rtl="0">
              <a:lnSpc>
                <a:spcPct val="115000"/>
              </a:lnSpc>
              <a:spcBef>
                <a:spcPts val="0"/>
              </a:spcBef>
              <a:spcAft>
                <a:spcPts val="0"/>
              </a:spcAft>
              <a:buSzPts val="2640"/>
              <a:buNone/>
            </a:pPr>
            <a:r>
              <a:rPr lang="en-CA" sz="1800"/>
              <a:t>hospitalizations, greater need for respiratory medications and respiratory morbidities</a:t>
            </a:r>
            <a:endParaRPr sz="1800"/>
          </a:p>
        </p:txBody>
      </p:sp>
      <p:sp>
        <p:nvSpPr>
          <p:cNvPr id="451" name="Google Shape;451;g23dba7cce39_0_439"/>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SzPts val="1800"/>
              <a:buNone/>
            </a:pPr>
            <a:r>
              <a:rPr lang="en-CA"/>
              <a:t>Safe and effective oxygen use</a:t>
            </a:r>
            <a:endParaRPr/>
          </a:p>
        </p:txBody>
      </p:sp>
      <p:sp>
        <p:nvSpPr>
          <p:cNvPr id="452" name="Google Shape;452;g23dba7cce39_0_439"/>
          <p:cNvSpPr txBox="1">
            <a:spLocks noGrp="1"/>
          </p:cNvSpPr>
          <p:nvPr>
            <p:ph type="body" idx="2"/>
          </p:nvPr>
        </p:nvSpPr>
        <p:spPr>
          <a:xfrm>
            <a:off x="419100" y="1522313"/>
            <a:ext cx="10935300" cy="595500"/>
          </a:xfrm>
          <a:prstGeom prst="rect">
            <a:avLst/>
          </a:prstGeom>
          <a:noFill/>
          <a:ln>
            <a:noFill/>
          </a:ln>
        </p:spPr>
        <p:txBody>
          <a:bodyPr spcFirstLastPara="1" wrap="square" lIns="0" tIns="45700" rIns="91425" bIns="45700" anchor="t" anchorCtr="0">
            <a:noAutofit/>
          </a:bodyPr>
          <a:lstStyle/>
          <a:p>
            <a:pPr marL="0" lvl="0" indent="0" algn="l" rtl="0">
              <a:lnSpc>
                <a:spcPct val="120000"/>
              </a:lnSpc>
              <a:spcBef>
                <a:spcPts val="1000"/>
              </a:spcBef>
              <a:spcAft>
                <a:spcPts val="0"/>
              </a:spcAft>
              <a:buSzPts val="770"/>
              <a:buNone/>
            </a:pPr>
            <a:r>
              <a:rPr lang="en-CA" sz="2540">
                <a:solidFill>
                  <a:srgbClr val="0C0C0C"/>
                </a:solidFill>
              </a:rPr>
              <a:t>Oxygen is essential for life but it can also be toxic – FIRST, DO NO HARM</a:t>
            </a:r>
            <a:endParaRPr sz="2540">
              <a:solidFill>
                <a:srgbClr val="0C0C0C"/>
              </a:solidFill>
            </a:endParaRPr>
          </a:p>
        </p:txBody>
      </p:sp>
      <p:pic>
        <p:nvPicPr>
          <p:cNvPr id="453" name="Google Shape;453;g23dba7cce39_0_439"/>
          <p:cNvPicPr preferRelativeResize="0"/>
          <p:nvPr/>
        </p:nvPicPr>
        <p:blipFill rotWithShape="1">
          <a:blip r:embed="rId3">
            <a:alphaModFix/>
          </a:blip>
          <a:srcRect t="4411" b="4411"/>
          <a:stretch/>
        </p:blipFill>
        <p:spPr>
          <a:xfrm>
            <a:off x="6074658" y="2376965"/>
            <a:ext cx="2278925" cy="2138500"/>
          </a:xfrm>
          <a:prstGeom prst="rect">
            <a:avLst/>
          </a:prstGeom>
          <a:noFill/>
          <a:ln w="28575" cap="flat" cmpd="sng">
            <a:solidFill>
              <a:srgbClr val="000000"/>
            </a:solidFill>
            <a:prstDash val="solid"/>
            <a:round/>
            <a:headEnd type="none" w="sm" len="sm"/>
            <a:tailEnd type="none" w="sm" len="sm"/>
          </a:ln>
        </p:spPr>
      </p:pic>
      <p:pic>
        <p:nvPicPr>
          <p:cNvPr id="454" name="Google Shape;454;g23dba7cce39_0_439"/>
          <p:cNvPicPr preferRelativeResize="0"/>
          <p:nvPr/>
        </p:nvPicPr>
        <p:blipFill rotWithShape="1">
          <a:blip r:embed="rId4">
            <a:alphaModFix/>
          </a:blip>
          <a:srcRect/>
          <a:stretch/>
        </p:blipFill>
        <p:spPr>
          <a:xfrm>
            <a:off x="8496450" y="2376975"/>
            <a:ext cx="2857500" cy="19050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3dba7cce39_0_447"/>
          <p:cNvSpPr txBox="1">
            <a:spLocks noGrp="1"/>
          </p:cNvSpPr>
          <p:nvPr>
            <p:ph type="title"/>
          </p:nvPr>
        </p:nvSpPr>
        <p:spPr>
          <a:xfrm>
            <a:off x="5219661" y="112246"/>
            <a:ext cx="6215700" cy="20616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SzPts val="3200"/>
              <a:buNone/>
            </a:pPr>
            <a:r>
              <a:rPr lang="en-CA">
                <a:solidFill>
                  <a:schemeClr val="dk1"/>
                </a:solidFill>
              </a:rPr>
              <a:t>What is the respiratory ecosystem?</a:t>
            </a:r>
            <a:endParaRPr/>
          </a:p>
        </p:txBody>
      </p:sp>
      <p:sp>
        <p:nvSpPr>
          <p:cNvPr id="460" name="Google Shape;460;g23dba7cce39_0_447"/>
          <p:cNvSpPr txBox="1"/>
          <p:nvPr/>
        </p:nvSpPr>
        <p:spPr>
          <a:xfrm>
            <a:off x="5086769" y="1790886"/>
            <a:ext cx="6481500" cy="3986700"/>
          </a:xfrm>
          <a:prstGeom prst="rect">
            <a:avLst/>
          </a:prstGeom>
          <a:noFill/>
          <a:ln>
            <a:noFill/>
          </a:ln>
        </p:spPr>
        <p:txBody>
          <a:bodyPr spcFirstLastPara="1" wrap="square" lIns="91425" tIns="91425" rIns="91425" bIns="91425" anchor="t" anchorCtr="0">
            <a:spAutoFit/>
          </a:bodyPr>
          <a:lstStyle/>
          <a:p>
            <a:pPr marL="457200" marR="0" lvl="0" indent="-412750" algn="l" rtl="0">
              <a:lnSpc>
                <a:spcPct val="100000"/>
              </a:lnSpc>
              <a:spcBef>
                <a:spcPts val="0"/>
              </a:spcBef>
              <a:spcAft>
                <a:spcPts val="0"/>
              </a:spcAft>
              <a:buClr>
                <a:schemeClr val="dk1"/>
              </a:buClr>
              <a:buSzPts val="2900"/>
              <a:buFont typeface="Gill Sans"/>
              <a:buChar char="●"/>
            </a:pPr>
            <a:r>
              <a:rPr lang="en-CA" sz="2700" b="0" i="0" u="none" strike="noStrike" cap="none">
                <a:solidFill>
                  <a:schemeClr val="dk1"/>
                </a:solidFill>
                <a:latin typeface="Calibri"/>
                <a:ea typeface="Calibri"/>
                <a:cs typeface="Calibri"/>
                <a:sym typeface="Calibri"/>
              </a:rPr>
              <a:t>Respiratory ecosystem is a set of processes, tools, and technologies deployed to address respiratory conditions across the MNCH continuum of care</a:t>
            </a:r>
            <a:endParaRPr sz="27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Calibri"/>
              <a:ea typeface="Calibri"/>
              <a:cs typeface="Calibri"/>
              <a:sym typeface="Calibri"/>
            </a:endParaRPr>
          </a:p>
          <a:p>
            <a:pPr marL="457200" marR="0" lvl="0" indent="-412750" algn="l" rtl="0">
              <a:lnSpc>
                <a:spcPct val="100000"/>
              </a:lnSpc>
              <a:spcBef>
                <a:spcPts val="0"/>
              </a:spcBef>
              <a:spcAft>
                <a:spcPts val="0"/>
              </a:spcAft>
              <a:buClr>
                <a:schemeClr val="dk1"/>
              </a:buClr>
              <a:buSzPts val="2900"/>
              <a:buFont typeface="Gill Sans"/>
              <a:buChar char="●"/>
            </a:pPr>
            <a:r>
              <a:rPr lang="en-CA" sz="2700" b="0" i="0" u="none" strike="noStrike" cap="none">
                <a:solidFill>
                  <a:schemeClr val="dk1"/>
                </a:solidFill>
                <a:latin typeface="Calibri"/>
                <a:ea typeface="Calibri"/>
                <a:cs typeface="Calibri"/>
                <a:sym typeface="Calibri"/>
              </a:rPr>
              <a:t>For newborns, it includes a bundle of interventions for safe and effective oxygen provision</a:t>
            </a:r>
            <a:endParaRPr sz="2700" b="0" i="0" u="none" strike="noStrike" cap="none">
              <a:solidFill>
                <a:schemeClr val="dk1"/>
              </a:solidFill>
              <a:latin typeface="Calibri"/>
              <a:ea typeface="Calibri"/>
              <a:cs typeface="Calibri"/>
              <a:sym typeface="Calibri"/>
            </a:endParaRPr>
          </a:p>
        </p:txBody>
      </p:sp>
      <p:sp>
        <p:nvSpPr>
          <p:cNvPr id="461" name="Google Shape;461;g23dba7cce39_0_447"/>
          <p:cNvSpPr txBox="1"/>
          <p:nvPr/>
        </p:nvSpPr>
        <p:spPr>
          <a:xfrm>
            <a:off x="3048856" y="3277680"/>
            <a:ext cx="609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2" name="Google Shape;462;g23dba7cce39_0_447"/>
          <p:cNvSpPr txBox="1"/>
          <p:nvPr/>
        </p:nvSpPr>
        <p:spPr>
          <a:xfrm>
            <a:off x="3048856" y="3277680"/>
            <a:ext cx="609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63" name="Google Shape;463;g23dba7cce39_0_447"/>
          <p:cNvPicPr preferRelativeResize="0"/>
          <p:nvPr/>
        </p:nvPicPr>
        <p:blipFill rotWithShape="1">
          <a:blip r:embed="rId3">
            <a:alphaModFix/>
          </a:blip>
          <a:srcRect l="972" r="17870"/>
          <a:stretch/>
        </p:blipFill>
        <p:spPr>
          <a:xfrm>
            <a:off x="419100" y="524000"/>
            <a:ext cx="4352924" cy="2976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g23dba7cce39_0_467"/>
          <p:cNvPicPr preferRelativeResize="0"/>
          <p:nvPr/>
        </p:nvPicPr>
        <p:blipFill rotWithShape="1">
          <a:blip r:embed="rId3">
            <a:alphaModFix/>
          </a:blip>
          <a:srcRect/>
          <a:stretch/>
        </p:blipFill>
        <p:spPr>
          <a:xfrm>
            <a:off x="-80836" y="1594061"/>
            <a:ext cx="11793949" cy="5213248"/>
          </a:xfrm>
          <a:prstGeom prst="rect">
            <a:avLst/>
          </a:prstGeom>
          <a:noFill/>
          <a:ln>
            <a:noFill/>
          </a:ln>
        </p:spPr>
      </p:pic>
      <p:sp>
        <p:nvSpPr>
          <p:cNvPr id="469" name="Google Shape;469;g23dba7cce39_0_467"/>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1800"/>
              <a:buNone/>
            </a:pPr>
            <a:r>
              <a:rPr lang="en-CA"/>
              <a:t>Oxygen Ecosystem for ALL</a:t>
            </a:r>
            <a:endParaRPr/>
          </a:p>
        </p:txBody>
      </p:sp>
      <p:sp>
        <p:nvSpPr>
          <p:cNvPr id="470" name="Google Shape;470;g23dba7cce39_0_467"/>
          <p:cNvSpPr txBox="1"/>
          <p:nvPr/>
        </p:nvSpPr>
        <p:spPr>
          <a:xfrm>
            <a:off x="3037531" y="3873074"/>
            <a:ext cx="609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71" name="Google Shape;471;g23dba7cce39_0_467"/>
          <p:cNvPicPr preferRelativeResize="0"/>
          <p:nvPr/>
        </p:nvPicPr>
        <p:blipFill rotWithShape="1">
          <a:blip r:embed="rId4">
            <a:alphaModFix/>
          </a:blip>
          <a:srcRect t="16604"/>
          <a:stretch/>
        </p:blipFill>
        <p:spPr>
          <a:xfrm>
            <a:off x="424827" y="7052244"/>
            <a:ext cx="9944668" cy="4779067"/>
          </a:xfrm>
          <a:prstGeom prst="rect">
            <a:avLst/>
          </a:prstGeom>
          <a:noFill/>
          <a:ln>
            <a:noFill/>
          </a:ln>
        </p:spPr>
      </p:pic>
      <p:pic>
        <p:nvPicPr>
          <p:cNvPr id="472" name="Google Shape;472;g23dba7cce39_0_467" descr="A picture containing icon&#10;&#10;Description automatically generated"/>
          <p:cNvPicPr preferRelativeResize="0"/>
          <p:nvPr/>
        </p:nvPicPr>
        <p:blipFill rotWithShape="1">
          <a:blip r:embed="rId5">
            <a:alphaModFix/>
          </a:blip>
          <a:srcRect/>
          <a:stretch/>
        </p:blipFill>
        <p:spPr>
          <a:xfrm>
            <a:off x="10140882" y="1777034"/>
            <a:ext cx="927100" cy="1289050"/>
          </a:xfrm>
          <a:prstGeom prst="rect">
            <a:avLst/>
          </a:prstGeom>
          <a:noFill/>
          <a:ln>
            <a:noFill/>
          </a:ln>
        </p:spPr>
      </p:pic>
      <p:sp>
        <p:nvSpPr>
          <p:cNvPr id="473" name="Google Shape;473;g23dba7cce39_0_467"/>
          <p:cNvSpPr txBox="1"/>
          <p:nvPr/>
        </p:nvSpPr>
        <p:spPr>
          <a:xfrm>
            <a:off x="8215590" y="2427401"/>
            <a:ext cx="1280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000000"/>
                </a:solidFill>
                <a:latin typeface="Calibri"/>
                <a:ea typeface="Calibri"/>
                <a:cs typeface="Calibri"/>
                <a:sym typeface="Calibri"/>
              </a:rPr>
              <a:t>Transport to higher level facilities</a:t>
            </a:r>
            <a:endParaRPr sz="1400" b="0" i="0" u="none" strike="noStrike" cap="none">
              <a:solidFill>
                <a:srgbClr val="000000"/>
              </a:solidFill>
              <a:latin typeface="Arial"/>
              <a:ea typeface="Arial"/>
              <a:cs typeface="Arial"/>
              <a:sym typeface="Arial"/>
            </a:endParaRPr>
          </a:p>
        </p:txBody>
      </p:sp>
      <p:sp>
        <p:nvSpPr>
          <p:cNvPr id="474" name="Google Shape;474;g23dba7cce39_0_467"/>
          <p:cNvSpPr txBox="1"/>
          <p:nvPr/>
        </p:nvSpPr>
        <p:spPr>
          <a:xfrm>
            <a:off x="10140882" y="3163083"/>
            <a:ext cx="157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CA" sz="900" b="1" i="0" u="none" strike="noStrike" cap="none">
                <a:solidFill>
                  <a:srgbClr val="000000"/>
                </a:solidFill>
                <a:latin typeface="Calibri"/>
                <a:ea typeface="Calibri"/>
                <a:cs typeface="Calibri"/>
                <a:sym typeface="Calibri"/>
              </a:rPr>
              <a:t>SPARES</a:t>
            </a:r>
            <a:br>
              <a:rPr lang="en-CA" sz="900" b="0" i="0" u="none" strike="noStrike" cap="none">
                <a:solidFill>
                  <a:srgbClr val="000000"/>
                </a:solidFill>
                <a:latin typeface="Calibri"/>
                <a:ea typeface="Calibri"/>
                <a:cs typeface="Calibri"/>
                <a:sym typeface="Calibri"/>
              </a:rPr>
            </a:br>
            <a:r>
              <a:rPr lang="en-CA" sz="900" b="0" i="0" u="none" strike="noStrike" cap="none">
                <a:solidFill>
                  <a:srgbClr val="000000"/>
                </a:solidFill>
                <a:latin typeface="Calibri"/>
                <a:ea typeface="Calibri"/>
                <a:cs typeface="Calibri"/>
                <a:sym typeface="Calibri"/>
              </a:rPr>
              <a:t>Valves </a:t>
            </a:r>
            <a:br>
              <a:rPr lang="en-CA" sz="900" b="0" i="0" u="none" strike="noStrike" cap="none">
                <a:solidFill>
                  <a:srgbClr val="000000"/>
                </a:solidFill>
                <a:latin typeface="Calibri"/>
                <a:ea typeface="Calibri"/>
                <a:cs typeface="Calibri"/>
                <a:sym typeface="Calibri"/>
              </a:rPr>
            </a:br>
            <a:r>
              <a:rPr lang="en-CA" sz="900" b="0" i="0" u="none" strike="noStrike" cap="none">
                <a:solidFill>
                  <a:srgbClr val="000000"/>
                </a:solidFill>
                <a:latin typeface="Calibri"/>
                <a:ea typeface="Calibri"/>
                <a:cs typeface="Calibri"/>
                <a:sym typeface="Calibri"/>
              </a:rPr>
              <a:t>Temperature probes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000000"/>
                </a:solidFill>
                <a:latin typeface="Calibri"/>
                <a:ea typeface="Calibri"/>
                <a:cs typeface="Calibri"/>
                <a:sym typeface="Calibri"/>
              </a:rPr>
              <a:t>Spare parts</a:t>
            </a:r>
            <a:endParaRPr sz="1400" b="0" i="0" u="none" strike="noStrike" cap="none">
              <a:solidFill>
                <a:srgbClr val="000000"/>
              </a:solidFill>
              <a:latin typeface="Arial"/>
              <a:ea typeface="Arial"/>
              <a:cs typeface="Arial"/>
              <a:sym typeface="Arial"/>
            </a:endParaRPr>
          </a:p>
        </p:txBody>
      </p:sp>
      <p:sp>
        <p:nvSpPr>
          <p:cNvPr id="475" name="Google Shape;475;g23dba7cce39_0_467"/>
          <p:cNvSpPr txBox="1"/>
          <p:nvPr/>
        </p:nvSpPr>
        <p:spPr>
          <a:xfrm>
            <a:off x="7790816" y="4855758"/>
            <a:ext cx="128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Analyzer</a:t>
            </a:r>
            <a:br>
              <a:rPr lang="en-CA" sz="1000" b="0" i="0" u="none" strike="noStrike" cap="none">
                <a:solidFill>
                  <a:srgbClr val="000000"/>
                </a:solidFill>
                <a:latin typeface="Calibri"/>
                <a:ea typeface="Calibri"/>
                <a:cs typeface="Calibri"/>
                <a:sym typeface="Calibri"/>
              </a:rPr>
            </a:br>
            <a:r>
              <a:rPr lang="en-CA" sz="1000" b="0" i="0" u="none" strike="noStrike" cap="none">
                <a:solidFill>
                  <a:srgbClr val="000000"/>
                </a:solidFill>
                <a:latin typeface="Calibri"/>
                <a:ea typeface="Calibri"/>
                <a:cs typeface="Calibri"/>
                <a:sym typeface="Calibri"/>
              </a:rPr>
              <a:t>Pulse Oximetry and probes</a:t>
            </a:r>
            <a:endParaRPr sz="1400" b="0" i="0" u="none" strike="noStrike" cap="none">
              <a:solidFill>
                <a:srgbClr val="000000"/>
              </a:solidFill>
              <a:latin typeface="Arial"/>
              <a:ea typeface="Arial"/>
              <a:cs typeface="Arial"/>
              <a:sym typeface="Arial"/>
            </a:endParaRPr>
          </a:p>
        </p:txBody>
      </p:sp>
      <p:sp>
        <p:nvSpPr>
          <p:cNvPr id="476" name="Google Shape;476;g23dba7cce39_0_467"/>
          <p:cNvSpPr txBox="1"/>
          <p:nvPr/>
        </p:nvSpPr>
        <p:spPr>
          <a:xfrm>
            <a:off x="4593843" y="4711202"/>
            <a:ext cx="12801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Masks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Hood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CPAP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Nasal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Cannulae</a:t>
            </a: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Ventilators</a:t>
            </a:r>
            <a:endParaRPr sz="1400" b="0" i="0" u="none" strike="noStrike" cap="none">
              <a:solidFill>
                <a:srgbClr val="000000"/>
              </a:solidFill>
              <a:latin typeface="Arial"/>
              <a:ea typeface="Arial"/>
              <a:cs typeface="Arial"/>
              <a:sym typeface="Arial"/>
            </a:endParaRPr>
          </a:p>
        </p:txBody>
      </p:sp>
      <p:sp>
        <p:nvSpPr>
          <p:cNvPr id="477" name="Google Shape;477;g23dba7cce39_0_467"/>
          <p:cNvSpPr txBox="1"/>
          <p:nvPr/>
        </p:nvSpPr>
        <p:spPr>
          <a:xfrm>
            <a:off x="2460674" y="4586099"/>
            <a:ext cx="128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Flowmeters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Blenders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Humidification</a:t>
            </a:r>
            <a:endParaRPr sz="1400" b="0" i="0" u="none" strike="noStrike" cap="none">
              <a:solidFill>
                <a:srgbClr val="000000"/>
              </a:solidFill>
              <a:latin typeface="Arial"/>
              <a:ea typeface="Arial"/>
              <a:cs typeface="Arial"/>
              <a:sym typeface="Arial"/>
            </a:endParaRPr>
          </a:p>
        </p:txBody>
      </p:sp>
      <p:sp>
        <p:nvSpPr>
          <p:cNvPr id="478" name="Google Shape;478;g23dba7cce39_0_467"/>
          <p:cNvSpPr txBox="1"/>
          <p:nvPr/>
        </p:nvSpPr>
        <p:spPr>
          <a:xfrm>
            <a:off x="604055" y="4918588"/>
            <a:ext cx="169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Concentrators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Cylinders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Plant</a:t>
            </a:r>
            <a:endParaRPr sz="1400" b="0" i="0" u="none" strike="noStrike" cap="none">
              <a:solidFill>
                <a:srgbClr val="000000"/>
              </a:solidFill>
              <a:latin typeface="Arial"/>
              <a:ea typeface="Arial"/>
              <a:cs typeface="Arial"/>
              <a:sym typeface="Arial"/>
            </a:endParaRPr>
          </a:p>
        </p:txBody>
      </p:sp>
      <p:sp>
        <p:nvSpPr>
          <p:cNvPr id="479" name="Google Shape;479;g23dba7cce39_0_467"/>
          <p:cNvSpPr txBox="1"/>
          <p:nvPr/>
        </p:nvSpPr>
        <p:spPr>
          <a:xfrm>
            <a:off x="3963690" y="3079545"/>
            <a:ext cx="169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Photovoltaic Systems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Back-up Generators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Surge Suppressors</a:t>
            </a:r>
            <a:endParaRPr sz="1400" b="0" i="0" u="none" strike="noStrike" cap="none">
              <a:solidFill>
                <a:srgbClr val="000000"/>
              </a:solidFill>
              <a:latin typeface="Arial"/>
              <a:ea typeface="Arial"/>
              <a:cs typeface="Arial"/>
              <a:sym typeface="Arial"/>
            </a:endParaRPr>
          </a:p>
        </p:txBody>
      </p:sp>
      <p:pic>
        <p:nvPicPr>
          <p:cNvPr id="480" name="Google Shape;480;g23dba7cce39_0_467" descr="Graphical user interface, application&#10;&#10;Description automatically generated"/>
          <p:cNvPicPr preferRelativeResize="0"/>
          <p:nvPr/>
        </p:nvPicPr>
        <p:blipFill rotWithShape="1">
          <a:blip r:embed="rId6">
            <a:alphaModFix/>
          </a:blip>
          <a:srcRect/>
          <a:stretch/>
        </p:blipFill>
        <p:spPr>
          <a:xfrm>
            <a:off x="526784" y="3091826"/>
            <a:ext cx="1554620" cy="2074942"/>
          </a:xfrm>
          <a:prstGeom prst="rect">
            <a:avLst/>
          </a:prstGeom>
          <a:noFill/>
          <a:ln>
            <a:noFill/>
          </a:ln>
        </p:spPr>
      </p:pic>
      <p:pic>
        <p:nvPicPr>
          <p:cNvPr id="481" name="Google Shape;481;g23dba7cce39_0_467" descr="Graphical user interface, application&#10;&#10;Description automatically generated"/>
          <p:cNvPicPr preferRelativeResize="0"/>
          <p:nvPr/>
        </p:nvPicPr>
        <p:blipFill rotWithShape="1">
          <a:blip r:embed="rId7">
            <a:alphaModFix/>
          </a:blip>
          <a:srcRect/>
          <a:stretch/>
        </p:blipFill>
        <p:spPr>
          <a:xfrm>
            <a:off x="5678400" y="3224347"/>
            <a:ext cx="1733790" cy="2314079"/>
          </a:xfrm>
          <a:prstGeom prst="rect">
            <a:avLst/>
          </a:prstGeom>
          <a:noFill/>
          <a:ln>
            <a:noFill/>
          </a:ln>
        </p:spPr>
      </p:pic>
      <p:pic>
        <p:nvPicPr>
          <p:cNvPr id="482" name="Google Shape;482;g23dba7cce39_0_467" descr="A picture containing icon&#10;&#10;Description automatically generated"/>
          <p:cNvPicPr preferRelativeResize="0"/>
          <p:nvPr/>
        </p:nvPicPr>
        <p:blipFill rotWithShape="1">
          <a:blip r:embed="rId8">
            <a:alphaModFix/>
          </a:blip>
          <a:srcRect/>
          <a:stretch/>
        </p:blipFill>
        <p:spPr>
          <a:xfrm>
            <a:off x="7154523" y="1837634"/>
            <a:ext cx="1160466" cy="1548867"/>
          </a:xfrm>
          <a:prstGeom prst="rect">
            <a:avLst/>
          </a:prstGeom>
          <a:noFill/>
          <a:ln>
            <a:noFill/>
          </a:ln>
        </p:spPr>
      </p:pic>
      <p:pic>
        <p:nvPicPr>
          <p:cNvPr id="483" name="Google Shape;483;g23dba7cce39_0_467" descr="A pair of headphones&#10;&#10;Description automatically generated with low confidence"/>
          <p:cNvPicPr preferRelativeResize="0"/>
          <p:nvPr/>
        </p:nvPicPr>
        <p:blipFill rotWithShape="1">
          <a:blip r:embed="rId9">
            <a:alphaModFix/>
          </a:blip>
          <a:srcRect/>
          <a:stretch/>
        </p:blipFill>
        <p:spPr>
          <a:xfrm>
            <a:off x="4499801" y="3415612"/>
            <a:ext cx="1406660" cy="1877460"/>
          </a:xfrm>
          <a:prstGeom prst="rect">
            <a:avLst/>
          </a:prstGeom>
          <a:noFill/>
          <a:ln>
            <a:noFill/>
          </a:ln>
        </p:spPr>
      </p:pic>
      <p:pic>
        <p:nvPicPr>
          <p:cNvPr id="484" name="Google Shape;484;g23dba7cce39_0_467" descr="Graphical user interface, application&#10;&#10;Description automatically generated"/>
          <p:cNvPicPr preferRelativeResize="0"/>
          <p:nvPr/>
        </p:nvPicPr>
        <p:blipFill rotWithShape="1">
          <a:blip r:embed="rId10">
            <a:alphaModFix/>
          </a:blip>
          <a:srcRect/>
          <a:stretch/>
        </p:blipFill>
        <p:spPr>
          <a:xfrm>
            <a:off x="7561191" y="3510386"/>
            <a:ext cx="1264644" cy="1687912"/>
          </a:xfrm>
          <a:prstGeom prst="rect">
            <a:avLst/>
          </a:prstGeom>
          <a:noFill/>
          <a:ln>
            <a:noFill/>
          </a:ln>
        </p:spPr>
      </p:pic>
      <p:sp>
        <p:nvSpPr>
          <p:cNvPr id="485" name="Google Shape;485;g23dba7cce39_0_467"/>
          <p:cNvSpPr txBox="1"/>
          <p:nvPr/>
        </p:nvSpPr>
        <p:spPr>
          <a:xfrm>
            <a:off x="9783085" y="4723782"/>
            <a:ext cx="1790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alibri"/>
                <a:ea typeface="Calibri"/>
                <a:cs typeface="Calibri"/>
                <a:sym typeface="Calibri"/>
              </a:rPr>
              <a:t>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_______ </a:t>
            </a:r>
            <a:br>
              <a:rPr lang="en-CA" sz="1400" b="0" i="0" u="none" strike="noStrike" cap="none">
                <a:solidFill>
                  <a:srgbClr val="000000"/>
                </a:solidFill>
                <a:latin typeface="Calibri"/>
                <a:ea typeface="Calibri"/>
                <a:cs typeface="Calibri"/>
                <a:sym typeface="Calibri"/>
              </a:rPr>
            </a:br>
            <a:r>
              <a:rPr lang="en-CA" sz="1200" b="0" i="0" u="none" strike="noStrike" cap="none">
                <a:solidFill>
                  <a:srgbClr val="000000"/>
                </a:solidFill>
                <a:latin typeface="Calibri"/>
                <a:ea typeface="Calibri"/>
                <a:cs typeface="Calibri"/>
                <a:sym typeface="Calibri"/>
              </a:rPr>
              <a:t>Required connections</a:t>
            </a:r>
            <a:br>
              <a:rPr lang="en-CA" sz="1400" b="0" i="0" u="none" strike="noStrike" cap="none">
                <a:solidFill>
                  <a:srgbClr val="000000"/>
                </a:solidFill>
                <a:latin typeface="Calibri"/>
                <a:ea typeface="Calibri"/>
                <a:cs typeface="Calibri"/>
                <a:sym typeface="Calibri"/>
              </a:rPr>
            </a:br>
            <a:br>
              <a:rPr lang="en-CA" sz="1400" b="0" i="0" u="none" strike="noStrike" cap="none">
                <a:solidFill>
                  <a:srgbClr val="000000"/>
                </a:solidFill>
                <a:latin typeface="Calibri"/>
                <a:ea typeface="Calibri"/>
                <a:cs typeface="Calibri"/>
                <a:sym typeface="Calibri"/>
              </a:rPr>
            </a:br>
            <a:r>
              <a:rPr lang="en-CA" sz="1400" b="0" i="0" u="none" strike="noStrike" cap="none">
                <a:solidFill>
                  <a:srgbClr val="000000"/>
                </a:solidFill>
                <a:latin typeface="Calibri"/>
                <a:ea typeface="Calibri"/>
                <a:cs typeface="Calibri"/>
                <a:sym typeface="Calibri"/>
              </a:rPr>
              <a:t>- - - - - - - - </a:t>
            </a:r>
            <a:br>
              <a:rPr lang="en-CA" sz="1400" b="0" i="0" u="none" strike="noStrike" cap="none">
                <a:solidFill>
                  <a:srgbClr val="000000"/>
                </a:solidFill>
                <a:latin typeface="Calibri"/>
                <a:ea typeface="Calibri"/>
                <a:cs typeface="Calibri"/>
                <a:sym typeface="Calibri"/>
              </a:rPr>
            </a:br>
            <a:r>
              <a:rPr lang="en-CA" sz="1200" b="0" i="0" u="none" strike="noStrike" cap="none">
                <a:solidFill>
                  <a:srgbClr val="000000"/>
                </a:solidFill>
                <a:latin typeface="Calibri"/>
                <a:ea typeface="Calibri"/>
                <a:cs typeface="Calibri"/>
                <a:sym typeface="Calibri"/>
              </a:rPr>
              <a:t>May require connections</a:t>
            </a:r>
            <a:endParaRPr sz="1400" b="0" i="0" u="none" strike="noStrike" cap="none">
              <a:solidFill>
                <a:srgbClr val="000000"/>
              </a:solidFill>
              <a:latin typeface="Arial"/>
              <a:ea typeface="Arial"/>
              <a:cs typeface="Arial"/>
              <a:sym typeface="Arial"/>
            </a:endParaRPr>
          </a:p>
        </p:txBody>
      </p:sp>
      <p:pic>
        <p:nvPicPr>
          <p:cNvPr id="486" name="Google Shape;486;g23dba7cce39_0_467" descr="Icon&#10;&#10;Description automatically generated"/>
          <p:cNvPicPr preferRelativeResize="0"/>
          <p:nvPr/>
        </p:nvPicPr>
        <p:blipFill rotWithShape="1">
          <a:blip r:embed="rId11">
            <a:alphaModFix/>
          </a:blip>
          <a:srcRect/>
          <a:stretch/>
        </p:blipFill>
        <p:spPr>
          <a:xfrm>
            <a:off x="3603457" y="1796708"/>
            <a:ext cx="1370049" cy="1828596"/>
          </a:xfrm>
          <a:prstGeom prst="rect">
            <a:avLst/>
          </a:prstGeom>
          <a:noFill/>
          <a:ln>
            <a:noFill/>
          </a:ln>
        </p:spPr>
      </p:pic>
      <p:sp>
        <p:nvSpPr>
          <p:cNvPr id="487" name="Google Shape;487;g23dba7cce39_0_467"/>
          <p:cNvSpPr/>
          <p:nvPr/>
        </p:nvSpPr>
        <p:spPr>
          <a:xfrm>
            <a:off x="2364299" y="3512908"/>
            <a:ext cx="1520400" cy="952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88" name="Google Shape;488;g23dba7cce39_0_467" descr="A screenshot of a video game&#10;&#10;Description automatically generated with medium confidence"/>
          <p:cNvPicPr preferRelativeResize="0"/>
          <p:nvPr/>
        </p:nvPicPr>
        <p:blipFill rotWithShape="1">
          <a:blip r:embed="rId12">
            <a:alphaModFix/>
          </a:blip>
          <a:srcRect/>
          <a:stretch/>
        </p:blipFill>
        <p:spPr>
          <a:xfrm>
            <a:off x="2439521" y="3325830"/>
            <a:ext cx="1370049" cy="1828596"/>
          </a:xfrm>
          <a:prstGeom prst="rect">
            <a:avLst/>
          </a:prstGeom>
          <a:noFill/>
          <a:ln>
            <a:noFill/>
          </a:ln>
        </p:spPr>
      </p:pic>
      <p:sp>
        <p:nvSpPr>
          <p:cNvPr id="489" name="Google Shape;489;g23dba7cce39_0_467"/>
          <p:cNvSpPr/>
          <p:nvPr/>
        </p:nvSpPr>
        <p:spPr>
          <a:xfrm>
            <a:off x="9730911" y="4649743"/>
            <a:ext cx="1842900" cy="1490100"/>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3dba7cce39_0_492"/>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1800"/>
              <a:buNone/>
            </a:pPr>
            <a:r>
              <a:rPr lang="en-CA"/>
              <a:t>Respiratory Ecosystem for the NEWBORNS</a:t>
            </a:r>
            <a:endParaRPr/>
          </a:p>
        </p:txBody>
      </p:sp>
      <p:sp>
        <p:nvSpPr>
          <p:cNvPr id="495" name="Google Shape;495;g23dba7cce39_0_492"/>
          <p:cNvSpPr txBox="1"/>
          <p:nvPr/>
        </p:nvSpPr>
        <p:spPr>
          <a:xfrm>
            <a:off x="3048856" y="3277680"/>
            <a:ext cx="609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96" name="Google Shape;496;g23dba7cce39_0_492"/>
          <p:cNvPicPr preferRelativeResize="0"/>
          <p:nvPr/>
        </p:nvPicPr>
        <p:blipFill rotWithShape="1">
          <a:blip r:embed="rId3">
            <a:alphaModFix/>
          </a:blip>
          <a:srcRect/>
          <a:stretch/>
        </p:blipFill>
        <p:spPr>
          <a:xfrm>
            <a:off x="3247303" y="7081827"/>
            <a:ext cx="9210675" cy="5210175"/>
          </a:xfrm>
          <a:prstGeom prst="rect">
            <a:avLst/>
          </a:prstGeom>
          <a:noFill/>
          <a:ln>
            <a:noFill/>
          </a:ln>
        </p:spPr>
      </p:pic>
      <p:pic>
        <p:nvPicPr>
          <p:cNvPr id="497" name="Google Shape;497;g23dba7cce39_0_492"/>
          <p:cNvPicPr preferRelativeResize="0"/>
          <p:nvPr/>
        </p:nvPicPr>
        <p:blipFill rotWithShape="1">
          <a:blip r:embed="rId4">
            <a:alphaModFix/>
          </a:blip>
          <a:srcRect/>
          <a:stretch/>
        </p:blipFill>
        <p:spPr>
          <a:xfrm>
            <a:off x="418641" y="2317356"/>
            <a:ext cx="4521035" cy="2943225"/>
          </a:xfrm>
          <a:prstGeom prst="rect">
            <a:avLst/>
          </a:prstGeom>
          <a:noFill/>
          <a:ln>
            <a:noFill/>
          </a:ln>
        </p:spPr>
      </p:pic>
      <p:sp>
        <p:nvSpPr>
          <p:cNvPr id="498" name="Google Shape;498;g23dba7cce39_0_492"/>
          <p:cNvSpPr/>
          <p:nvPr/>
        </p:nvSpPr>
        <p:spPr>
          <a:xfrm>
            <a:off x="8494495" y="1699216"/>
            <a:ext cx="1318500" cy="13185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DO NO HARM</a:t>
            </a:r>
            <a:endParaRPr sz="1400" b="0" i="0" u="none" strike="noStrike" cap="none">
              <a:solidFill>
                <a:srgbClr val="000000"/>
              </a:solidFill>
              <a:latin typeface="Arial"/>
              <a:ea typeface="Arial"/>
              <a:cs typeface="Arial"/>
              <a:sym typeface="Arial"/>
            </a:endParaRPr>
          </a:p>
        </p:txBody>
      </p:sp>
      <p:sp>
        <p:nvSpPr>
          <p:cNvPr id="499" name="Google Shape;499;g23dba7cce39_0_492"/>
          <p:cNvSpPr/>
          <p:nvPr/>
        </p:nvSpPr>
        <p:spPr>
          <a:xfrm>
            <a:off x="9914526" y="1513893"/>
            <a:ext cx="1871400" cy="18714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Global Guidance</a:t>
            </a:r>
            <a:endParaRPr sz="1400" b="0" i="0" u="none" strike="noStrike" cap="none">
              <a:solidFill>
                <a:srgbClr val="000000"/>
              </a:solidFill>
              <a:latin typeface="Arial"/>
              <a:ea typeface="Arial"/>
              <a:cs typeface="Arial"/>
              <a:sym typeface="Arial"/>
            </a:endParaRPr>
          </a:p>
        </p:txBody>
      </p:sp>
      <p:sp>
        <p:nvSpPr>
          <p:cNvPr id="500" name="Google Shape;500;g23dba7cce39_0_492"/>
          <p:cNvSpPr/>
          <p:nvPr/>
        </p:nvSpPr>
        <p:spPr>
          <a:xfrm>
            <a:off x="10244774" y="3472777"/>
            <a:ext cx="1662000" cy="1662000"/>
          </a:xfrm>
          <a:prstGeom prst="ellipse">
            <a:avLst/>
          </a:prstGeom>
          <a:solidFill>
            <a:srgbClr val="EC6D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Respiratory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Distress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CA" sz="1600" b="1" i="0" u="none" strike="noStrike" cap="none">
                <a:solidFill>
                  <a:schemeClr val="lt1"/>
                </a:solidFill>
                <a:latin typeface="Calibri"/>
                <a:ea typeface="Calibri"/>
                <a:cs typeface="Calibri"/>
                <a:sym typeface="Calibri"/>
              </a:rPr>
              <a:t>Syndrome</a:t>
            </a:r>
            <a:endParaRPr sz="1400" b="0" i="0" u="none" strike="noStrike" cap="none">
              <a:solidFill>
                <a:srgbClr val="000000"/>
              </a:solidFill>
              <a:latin typeface="Arial"/>
              <a:ea typeface="Arial"/>
              <a:cs typeface="Arial"/>
              <a:sym typeface="Arial"/>
            </a:endParaRPr>
          </a:p>
        </p:txBody>
      </p:sp>
      <p:sp>
        <p:nvSpPr>
          <p:cNvPr id="501" name="Google Shape;501;g23dba7cce39_0_492"/>
          <p:cNvSpPr/>
          <p:nvPr/>
        </p:nvSpPr>
        <p:spPr>
          <a:xfrm>
            <a:off x="9812933" y="5202140"/>
            <a:ext cx="1537800" cy="1537800"/>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CA" sz="1400" b="1" i="0" u="none" strike="noStrike" cap="none">
                <a:solidFill>
                  <a:schemeClr val="lt1"/>
                </a:solidFill>
                <a:latin typeface="Calibri"/>
                <a:ea typeface="Calibri"/>
                <a:cs typeface="Calibri"/>
                <a:sym typeface="Calibri"/>
              </a:rPr>
              <a:t>Surveillance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CA" sz="1400" b="1" i="0" u="none" strike="noStrike" cap="none">
                <a:solidFill>
                  <a:schemeClr val="lt1"/>
                </a:solidFill>
                <a:latin typeface="Calibri"/>
                <a:ea typeface="Calibri"/>
                <a:cs typeface="Calibri"/>
                <a:sym typeface="Calibri"/>
              </a:rPr>
              <a:t>And referral systems</a:t>
            </a:r>
            <a:endParaRPr sz="1400" b="0" i="0" u="none" strike="noStrike" cap="none">
              <a:solidFill>
                <a:srgbClr val="000000"/>
              </a:solidFill>
              <a:latin typeface="Arial"/>
              <a:ea typeface="Arial"/>
              <a:cs typeface="Arial"/>
              <a:sym typeface="Arial"/>
            </a:endParaRPr>
          </a:p>
        </p:txBody>
      </p:sp>
      <p:pic>
        <p:nvPicPr>
          <p:cNvPr id="502" name="Google Shape;502;g23dba7cce39_0_492" descr="A picture containing icon&#10;&#10;Description automatically generated"/>
          <p:cNvPicPr preferRelativeResize="0"/>
          <p:nvPr/>
        </p:nvPicPr>
        <p:blipFill rotWithShape="1">
          <a:blip r:embed="rId5">
            <a:alphaModFix/>
          </a:blip>
          <a:srcRect/>
          <a:stretch/>
        </p:blipFill>
        <p:spPr>
          <a:xfrm>
            <a:off x="5034492" y="3277680"/>
            <a:ext cx="822126" cy="678254"/>
          </a:xfrm>
          <a:prstGeom prst="rect">
            <a:avLst/>
          </a:prstGeom>
          <a:noFill/>
          <a:ln>
            <a:noFill/>
          </a:ln>
        </p:spPr>
      </p:pic>
      <p:pic>
        <p:nvPicPr>
          <p:cNvPr id="503" name="Google Shape;503;g23dba7cce39_0_492" descr="Icon&#10;&#10;Description automatically generated"/>
          <p:cNvPicPr preferRelativeResize="0"/>
          <p:nvPr/>
        </p:nvPicPr>
        <p:blipFill rotWithShape="1">
          <a:blip r:embed="rId6">
            <a:alphaModFix/>
          </a:blip>
          <a:srcRect/>
          <a:stretch/>
        </p:blipFill>
        <p:spPr>
          <a:xfrm>
            <a:off x="4840649" y="1469541"/>
            <a:ext cx="1159901" cy="1548113"/>
          </a:xfrm>
          <a:prstGeom prst="rect">
            <a:avLst/>
          </a:prstGeom>
          <a:noFill/>
          <a:ln>
            <a:noFill/>
          </a:ln>
        </p:spPr>
      </p:pic>
      <p:sp>
        <p:nvSpPr>
          <p:cNvPr id="504" name="Google Shape;504;g23dba7cce39_0_492"/>
          <p:cNvSpPr txBox="1"/>
          <p:nvPr/>
        </p:nvSpPr>
        <p:spPr>
          <a:xfrm>
            <a:off x="6521572" y="1742745"/>
            <a:ext cx="2972400" cy="452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Calibri"/>
                <a:ea typeface="Calibri"/>
                <a:cs typeface="Calibri"/>
                <a:sym typeface="Calibri"/>
              </a:rPr>
              <a:t>Resuscitation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Calibri"/>
                <a:ea typeface="Calibri"/>
                <a:cs typeface="Calibri"/>
                <a:sym typeface="Calibri"/>
              </a:rPr>
              <a:t>Surfactant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Calibri"/>
                <a:ea typeface="Calibri"/>
                <a:cs typeface="Calibri"/>
                <a:sym typeface="Calibri"/>
              </a:rPr>
              <a:t>Caffeine Citrate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Calibri"/>
                <a:ea typeface="Calibri"/>
                <a:cs typeface="Calibri"/>
                <a:sym typeface="Calibri"/>
              </a:rPr>
              <a:t>Oxygen saturation targeting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Calibri"/>
                <a:ea typeface="Calibri"/>
                <a:cs typeface="Calibri"/>
                <a:sym typeface="Calibri"/>
              </a:rPr>
              <a:t>Bubble CPAP</a:t>
            </a:r>
            <a:endParaRPr sz="1400" b="0" i="0" u="none" strike="noStrike" cap="none">
              <a:solidFill>
                <a:srgbClr val="000000"/>
              </a:solidFill>
              <a:latin typeface="Arial"/>
              <a:ea typeface="Arial"/>
              <a:cs typeface="Arial"/>
              <a:sym typeface="Arial"/>
            </a:endParaRPr>
          </a:p>
        </p:txBody>
      </p:sp>
      <p:pic>
        <p:nvPicPr>
          <p:cNvPr id="505" name="Google Shape;505;g23dba7cce39_0_492"/>
          <p:cNvPicPr preferRelativeResize="0"/>
          <p:nvPr/>
        </p:nvPicPr>
        <p:blipFill rotWithShape="1">
          <a:blip r:embed="rId7">
            <a:alphaModFix/>
          </a:blip>
          <a:srcRect/>
          <a:stretch/>
        </p:blipFill>
        <p:spPr>
          <a:xfrm>
            <a:off x="5079265" y="4215949"/>
            <a:ext cx="732597" cy="1122700"/>
          </a:xfrm>
          <a:prstGeom prst="rect">
            <a:avLst/>
          </a:prstGeom>
          <a:noFill/>
          <a:ln>
            <a:noFill/>
          </a:ln>
        </p:spPr>
      </p:pic>
      <p:pic>
        <p:nvPicPr>
          <p:cNvPr id="506" name="Google Shape;506;g23dba7cce39_0_492"/>
          <p:cNvPicPr preferRelativeResize="0"/>
          <p:nvPr/>
        </p:nvPicPr>
        <p:blipFill rotWithShape="1">
          <a:blip r:embed="rId8">
            <a:alphaModFix/>
          </a:blip>
          <a:srcRect/>
          <a:stretch/>
        </p:blipFill>
        <p:spPr>
          <a:xfrm>
            <a:off x="4871413" y="5480050"/>
            <a:ext cx="1098374" cy="125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3dba7cce39_0_1059"/>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fontScale="85000" lnSpcReduction="10000"/>
          </a:bodyPr>
          <a:lstStyle/>
          <a:p>
            <a:pPr marL="0" lvl="0" indent="0" algn="just" rtl="0">
              <a:lnSpc>
                <a:spcPct val="115000"/>
              </a:lnSpc>
              <a:spcBef>
                <a:spcPts val="1200"/>
              </a:spcBef>
              <a:spcAft>
                <a:spcPts val="0"/>
              </a:spcAft>
              <a:buClr>
                <a:schemeClr val="dk1"/>
              </a:buClr>
              <a:buSzPct val="51333"/>
              <a:buFont typeface="Arial"/>
              <a:buNone/>
            </a:pPr>
            <a:r>
              <a:rPr lang="en-CA" sz="2316" b="1"/>
              <a:t>Situational analysis of prevalence of improvised Bubble CPAP (bCPAP), 100% oxygen use and pulse oximetry monitoring use in level 2 facilities in Ghana</a:t>
            </a:r>
            <a:endParaRPr sz="3316" b="1"/>
          </a:p>
          <a:p>
            <a:pPr marL="0" lvl="0" indent="0" algn="l" rtl="0">
              <a:lnSpc>
                <a:spcPct val="120000"/>
              </a:lnSpc>
              <a:spcBef>
                <a:spcPts val="1000"/>
              </a:spcBef>
              <a:spcAft>
                <a:spcPts val="0"/>
              </a:spcAft>
              <a:buSzPct val="123704"/>
              <a:buFont typeface="Calibri"/>
              <a:buNone/>
            </a:pPr>
            <a:r>
              <a:rPr lang="en-CA" sz="2691"/>
              <a:t>Tamah Kamlem, Senior Technical Advisor, MNCH, GHSC-PSM</a:t>
            </a:r>
            <a:endParaRPr sz="2691"/>
          </a:p>
          <a:p>
            <a:pPr marL="0" lvl="0" indent="0" algn="l" rtl="0">
              <a:lnSpc>
                <a:spcPct val="120000"/>
              </a:lnSpc>
              <a:spcBef>
                <a:spcPts val="1000"/>
              </a:spcBef>
              <a:spcAft>
                <a:spcPts val="0"/>
              </a:spcAft>
              <a:buSzPct val="222000"/>
              <a:buFont typeface="Calibri"/>
              <a:buNone/>
            </a:pPr>
            <a:r>
              <a:rPr lang="en-CA" sz="1500"/>
              <a:t>Tamah Kamlem is the Senior Technical Advisor for Maternal, Neonatal, and Child Health (MNCH) Task Order at the Global Health Supply Chain Program – Procurement and Supply Management (GHSC-PSM). The focus of his work includes policy, procurement, data analytics, and technical project implementation in multiple countries.</a:t>
            </a:r>
            <a:endParaRPr/>
          </a:p>
          <a:p>
            <a:pPr marL="0" lvl="0" indent="0" algn="l" rtl="0">
              <a:lnSpc>
                <a:spcPct val="120000"/>
              </a:lnSpc>
              <a:spcBef>
                <a:spcPts val="1000"/>
              </a:spcBef>
              <a:spcAft>
                <a:spcPts val="0"/>
              </a:spcAft>
              <a:buSzPct val="222000"/>
              <a:buFont typeface="Calibri"/>
              <a:buNone/>
            </a:pPr>
            <a:r>
              <a:rPr lang="en-CA" sz="1500"/>
              <a:t>Mr. Kamlem is a multilingual development professional with over ten years of work experience in supply chain, global health, project implementation, and Monitoring, Evaluation and Learning. He brings experience in the areas of MNCH (maternal neonatal and child health), control tower operations, forecasting, and health system strengthening. As an analyst for the GFPVAN, he supported the onboarding of over 20 countries in sub-Saharan Africa, South-east Asia and the LAC region. Tamah has worked on projects addressing child health, HIV/AIDS, human resources for health, and non-communicable diseases. Tamah has co-authored multiple scientific publications, most recently on containing the spread of HIV/AIDS in West Africa and the use of health communication for epidemic prevention. He holds a Master of Public Health in global health policy from the George Washington University.</a:t>
            </a:r>
            <a:endParaRPr sz="1500"/>
          </a:p>
        </p:txBody>
      </p:sp>
      <p:pic>
        <p:nvPicPr>
          <p:cNvPr id="512" name="Google Shape;512;g23dba7cce39_0_1059"/>
          <p:cNvPicPr preferRelativeResize="0"/>
          <p:nvPr/>
        </p:nvPicPr>
        <p:blipFill rotWithShape="1">
          <a:blip r:embed="rId3">
            <a:alphaModFix/>
          </a:blip>
          <a:srcRect t="573" b="21985"/>
          <a:stretch/>
        </p:blipFill>
        <p:spPr>
          <a:xfrm>
            <a:off x="329937" y="1446829"/>
            <a:ext cx="4121400" cy="39642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23dba7cce39_0_1074"/>
          <p:cNvSpPr txBox="1">
            <a:spLocks noGrp="1"/>
          </p:cNvSpPr>
          <p:nvPr>
            <p:ph type="title"/>
          </p:nvPr>
        </p:nvSpPr>
        <p:spPr>
          <a:xfrm>
            <a:off x="324373" y="0"/>
            <a:ext cx="10935300" cy="1136100"/>
          </a:xfrm>
          <a:prstGeom prst="rect">
            <a:avLst/>
          </a:prstGeom>
          <a:noFill/>
          <a:ln>
            <a:noFill/>
          </a:ln>
        </p:spPr>
        <p:txBody>
          <a:bodyPr spcFirstLastPara="1" wrap="square" lIns="0" tIns="454400" rIns="0" bIns="0" anchor="ctr" anchorCtr="0">
            <a:spAutoFit/>
          </a:bodyPr>
          <a:lstStyle/>
          <a:p>
            <a:pPr marL="393065" lvl="0" indent="0" algn="l" rtl="0">
              <a:lnSpc>
                <a:spcPct val="100000"/>
              </a:lnSpc>
              <a:spcBef>
                <a:spcPts val="100"/>
              </a:spcBef>
              <a:spcAft>
                <a:spcPts val="0"/>
              </a:spcAft>
              <a:buClr>
                <a:srgbClr val="000000"/>
              </a:buClr>
              <a:buSzPts val="1800"/>
              <a:buFont typeface="Arial"/>
              <a:buNone/>
            </a:pPr>
            <a:r>
              <a:rPr lang="en-CA"/>
              <a:t>Background</a:t>
            </a:r>
            <a:endParaRPr/>
          </a:p>
        </p:txBody>
      </p:sp>
      <p:sp>
        <p:nvSpPr>
          <p:cNvPr id="518" name="Google Shape;518;g23dba7cce39_0_1074"/>
          <p:cNvSpPr txBox="1"/>
          <p:nvPr/>
        </p:nvSpPr>
        <p:spPr>
          <a:xfrm>
            <a:off x="791800" y="1632425"/>
            <a:ext cx="8318400" cy="2320500"/>
          </a:xfrm>
          <a:prstGeom prst="rect">
            <a:avLst/>
          </a:prstGeom>
          <a:noFill/>
          <a:ln>
            <a:noFill/>
          </a:ln>
        </p:spPr>
        <p:txBody>
          <a:bodyPr spcFirstLastPara="1" wrap="square" lIns="0" tIns="49525" rIns="0" bIns="0" anchor="t" anchorCtr="0">
            <a:spAutoFit/>
          </a:bodyPr>
          <a:lstStyle/>
          <a:p>
            <a:pPr marL="360000" marR="5715" lvl="0" indent="-360000" algn="just" rtl="0">
              <a:lnSpc>
                <a:spcPct val="108181"/>
              </a:lnSpc>
              <a:spcBef>
                <a:spcPts val="0"/>
              </a:spcBef>
              <a:spcAft>
                <a:spcPts val="0"/>
              </a:spcAft>
              <a:buClr>
                <a:srgbClr val="E38312"/>
              </a:buClr>
              <a:buSzPts val="2100"/>
              <a:buFont typeface="Arial"/>
              <a:buChar char="•"/>
            </a:pPr>
            <a:r>
              <a:rPr lang="en-CA" sz="2200" b="0" i="0" u="none" strike="noStrike" cap="none">
                <a:solidFill>
                  <a:srgbClr val="404040"/>
                </a:solidFill>
                <a:latin typeface="Calibri"/>
                <a:ea typeface="Calibri"/>
                <a:cs typeface="Calibri"/>
                <a:sym typeface="Calibri"/>
              </a:rPr>
              <a:t>A 2018 Ghana statistical survey showed a </a:t>
            </a:r>
            <a:r>
              <a:rPr lang="en-CA" sz="2200" b="1" i="0" u="none" strike="noStrike" cap="none">
                <a:solidFill>
                  <a:srgbClr val="404040"/>
                </a:solidFill>
                <a:latin typeface="Calibri"/>
                <a:ea typeface="Calibri"/>
                <a:cs typeface="Calibri"/>
                <a:sym typeface="Calibri"/>
              </a:rPr>
              <a:t>14% </a:t>
            </a:r>
            <a:r>
              <a:rPr lang="en-CA" sz="2200" b="0" i="0" u="none" strike="noStrike" cap="none">
                <a:solidFill>
                  <a:srgbClr val="404040"/>
                </a:solidFill>
                <a:latin typeface="Calibri"/>
                <a:ea typeface="Calibri"/>
                <a:cs typeface="Calibri"/>
                <a:sym typeface="Calibri"/>
              </a:rPr>
              <a:t>reduction in the neonatal mortality rate, from </a:t>
            </a:r>
            <a:r>
              <a:rPr lang="en-CA" sz="2200" b="1" i="0" u="none" strike="noStrike" cap="none">
                <a:solidFill>
                  <a:srgbClr val="404040"/>
                </a:solidFill>
                <a:latin typeface="Calibri"/>
                <a:ea typeface="Calibri"/>
                <a:cs typeface="Calibri"/>
                <a:sym typeface="Calibri"/>
              </a:rPr>
              <a:t>29 to 25</a:t>
            </a:r>
            <a:r>
              <a:rPr lang="en-CA" sz="2200" b="0" i="0" u="none" strike="noStrike" cap="none">
                <a:solidFill>
                  <a:srgbClr val="404040"/>
                </a:solidFill>
                <a:latin typeface="Calibri"/>
                <a:ea typeface="Calibri"/>
                <a:cs typeface="Calibri"/>
                <a:sym typeface="Calibri"/>
              </a:rPr>
              <a:t> per 1,000 live births between 2014 and 2017</a:t>
            </a:r>
            <a:endParaRPr sz="2200" b="0" i="0" u="none" strike="noStrike" cap="none">
              <a:solidFill>
                <a:srgbClr val="000000"/>
              </a:solidFill>
              <a:latin typeface="Calibri"/>
              <a:ea typeface="Calibri"/>
              <a:cs typeface="Calibri"/>
              <a:sym typeface="Calibri"/>
            </a:endParaRPr>
          </a:p>
          <a:p>
            <a:pPr marL="360000" marR="5715" lvl="0" indent="-360000" algn="just" rtl="0">
              <a:lnSpc>
                <a:spcPct val="108181"/>
              </a:lnSpc>
              <a:spcBef>
                <a:spcPts val="390"/>
              </a:spcBef>
              <a:spcAft>
                <a:spcPts val="0"/>
              </a:spcAft>
              <a:buClr>
                <a:srgbClr val="E38312"/>
              </a:buClr>
              <a:buSzPts val="2100"/>
              <a:buFont typeface="Arial"/>
              <a:buChar char="•"/>
            </a:pPr>
            <a:r>
              <a:rPr lang="en-CA" sz="2200" b="0" i="0" u="none" strike="noStrike" cap="none">
                <a:solidFill>
                  <a:srgbClr val="404040"/>
                </a:solidFill>
                <a:latin typeface="Calibri"/>
                <a:ea typeface="Calibri"/>
                <a:cs typeface="Calibri"/>
                <a:sym typeface="Calibri"/>
              </a:rPr>
              <a:t>Neonatal mortality rates in Ghana </a:t>
            </a:r>
            <a:r>
              <a:rPr lang="en-CA" sz="2200" b="1" i="0" u="none" strike="noStrike" cap="none">
                <a:solidFill>
                  <a:srgbClr val="404040"/>
                </a:solidFill>
                <a:latin typeface="Calibri"/>
                <a:ea typeface="Calibri"/>
                <a:cs typeface="Calibri"/>
                <a:sym typeface="Calibri"/>
              </a:rPr>
              <a:t>remain high</a:t>
            </a:r>
            <a:endParaRPr sz="2200" b="1" i="0" u="none" strike="noStrike" cap="none">
              <a:solidFill>
                <a:srgbClr val="404040"/>
              </a:solidFill>
              <a:latin typeface="Calibri"/>
              <a:ea typeface="Calibri"/>
              <a:cs typeface="Calibri"/>
              <a:sym typeface="Calibri"/>
            </a:endParaRPr>
          </a:p>
          <a:p>
            <a:pPr marL="360000" marR="5715" lvl="0" indent="-360000" algn="just" rtl="0">
              <a:lnSpc>
                <a:spcPct val="108181"/>
              </a:lnSpc>
              <a:spcBef>
                <a:spcPts val="390"/>
              </a:spcBef>
              <a:spcAft>
                <a:spcPts val="0"/>
              </a:spcAft>
              <a:buClr>
                <a:srgbClr val="E38312"/>
              </a:buClr>
              <a:buSzPts val="2100"/>
              <a:buFont typeface="Arial"/>
              <a:buChar char="•"/>
            </a:pPr>
            <a:r>
              <a:rPr lang="en-CA" sz="2200" b="0" i="0" u="none" strike="noStrike" cap="none">
                <a:solidFill>
                  <a:srgbClr val="404040"/>
                </a:solidFill>
                <a:latin typeface="Calibri"/>
                <a:ea typeface="Calibri"/>
                <a:cs typeface="Calibri"/>
                <a:sym typeface="Calibri"/>
              </a:rPr>
              <a:t>Previous assessments indicated </a:t>
            </a:r>
            <a:r>
              <a:rPr lang="en-CA" sz="2200" b="1" i="0" u="none" strike="noStrike" cap="none">
                <a:solidFill>
                  <a:srgbClr val="404040"/>
                </a:solidFill>
                <a:latin typeface="Calibri"/>
                <a:ea typeface="Calibri"/>
                <a:cs typeface="Calibri"/>
                <a:sym typeface="Calibri"/>
              </a:rPr>
              <a:t>challenges around availability</a:t>
            </a:r>
            <a:r>
              <a:rPr lang="en-CA" sz="2200" b="0" i="0" u="none" strike="noStrike" cap="none">
                <a:solidFill>
                  <a:srgbClr val="404040"/>
                </a:solidFill>
                <a:latin typeface="Calibri"/>
                <a:ea typeface="Calibri"/>
                <a:cs typeface="Calibri"/>
                <a:sym typeface="Calibri"/>
              </a:rPr>
              <a:t> of medical equipment necessary for the care of SSNB</a:t>
            </a:r>
            <a:endParaRPr sz="2200" b="0" i="0" u="none" strike="noStrike" cap="none">
              <a:solidFill>
                <a:srgbClr val="404040"/>
              </a:solidFill>
              <a:latin typeface="Calibri"/>
              <a:ea typeface="Calibri"/>
              <a:cs typeface="Calibri"/>
              <a:sym typeface="Calibri"/>
            </a:endParaRPr>
          </a:p>
        </p:txBody>
      </p:sp>
      <p:pic>
        <p:nvPicPr>
          <p:cNvPr id="519" name="Google Shape;519;g23dba7cce39_0_1074" descr="Icon&#10;&#10;Description automatically generated"/>
          <p:cNvPicPr preferRelativeResize="0"/>
          <p:nvPr/>
        </p:nvPicPr>
        <p:blipFill rotWithShape="1">
          <a:blip r:embed="rId3">
            <a:alphaModFix/>
          </a:blip>
          <a:srcRect/>
          <a:stretch/>
        </p:blipFill>
        <p:spPr>
          <a:xfrm>
            <a:off x="9353551" y="2140850"/>
            <a:ext cx="2258550" cy="3014450"/>
          </a:xfrm>
          <a:prstGeom prst="rect">
            <a:avLst/>
          </a:prstGeom>
          <a:noFill/>
          <a:ln>
            <a:noFill/>
          </a:ln>
        </p:spPr>
      </p:pic>
      <p:sp>
        <p:nvSpPr>
          <p:cNvPr id="520" name="Google Shape;520;g23dba7cce39_0_1074"/>
          <p:cNvSpPr/>
          <p:nvPr/>
        </p:nvSpPr>
        <p:spPr>
          <a:xfrm>
            <a:off x="3672800" y="4420025"/>
            <a:ext cx="57000" cy="38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23dba7cce39_0_1074"/>
          <p:cNvSpPr/>
          <p:nvPr/>
        </p:nvSpPr>
        <p:spPr>
          <a:xfrm>
            <a:off x="657225" y="4191425"/>
            <a:ext cx="8453100" cy="1818900"/>
          </a:xfrm>
          <a:prstGeom prst="roundRect">
            <a:avLst>
              <a:gd name="adj" fmla="val 16667"/>
            </a:avLst>
          </a:prstGeom>
          <a:solidFill>
            <a:schemeClr val="accent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5715" lvl="0" indent="0" algn="ctr" rtl="0">
              <a:lnSpc>
                <a:spcPct val="108181"/>
              </a:lnSpc>
              <a:spcBef>
                <a:spcPts val="0"/>
              </a:spcBef>
              <a:spcAft>
                <a:spcPts val="0"/>
              </a:spcAft>
              <a:buClr>
                <a:srgbClr val="000000"/>
              </a:buClr>
              <a:buSzPts val="2200"/>
              <a:buFont typeface="Arial"/>
              <a:buNone/>
            </a:pPr>
            <a:r>
              <a:rPr lang="en-CA" sz="2200" b="1" i="0" u="none" strike="noStrike" cap="none">
                <a:solidFill>
                  <a:schemeClr val="lt1"/>
                </a:solidFill>
                <a:latin typeface="Calibri"/>
                <a:ea typeface="Calibri"/>
                <a:cs typeface="Calibri"/>
                <a:sym typeface="Calibri"/>
              </a:rPr>
              <a:t>Preliminary findings: A comprehensive assessment of newborn medical devices, commodities, and providers’ capacity in the public health sector of Ghana</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3dba7cce39_0_1079"/>
          <p:cNvSpPr/>
          <p:nvPr/>
        </p:nvSpPr>
        <p:spPr>
          <a:xfrm>
            <a:off x="-38338" y="-19059"/>
            <a:ext cx="561340" cy="6858000"/>
          </a:xfrm>
          <a:custGeom>
            <a:avLst/>
            <a:gdLst/>
            <a:ahLst/>
            <a:cxnLst/>
            <a:rect l="l" t="t" r="r" b="b"/>
            <a:pathLst>
              <a:path w="561340" h="6858000" extrusionOk="0">
                <a:moveTo>
                  <a:pt x="560832" y="0"/>
                </a:moveTo>
                <a:lnTo>
                  <a:pt x="0" y="0"/>
                </a:lnTo>
                <a:lnTo>
                  <a:pt x="0" y="6857999"/>
                </a:lnTo>
                <a:lnTo>
                  <a:pt x="560832" y="6857999"/>
                </a:lnTo>
                <a:lnTo>
                  <a:pt x="560832" y="3645916"/>
                </a:lnTo>
                <a:lnTo>
                  <a:pt x="548191" y="3616622"/>
                </a:lnTo>
                <a:lnTo>
                  <a:pt x="525071" y="3594308"/>
                </a:lnTo>
                <a:lnTo>
                  <a:pt x="495263" y="3575735"/>
                </a:lnTo>
                <a:lnTo>
                  <a:pt x="462554" y="3557666"/>
                </a:lnTo>
                <a:lnTo>
                  <a:pt x="430734" y="3536865"/>
                </a:lnTo>
                <a:lnTo>
                  <a:pt x="403592" y="3510095"/>
                </a:lnTo>
                <a:lnTo>
                  <a:pt x="384917" y="3474118"/>
                </a:lnTo>
                <a:lnTo>
                  <a:pt x="378498" y="3425698"/>
                </a:lnTo>
                <a:lnTo>
                  <a:pt x="386547" y="3378118"/>
                </a:lnTo>
                <a:lnTo>
                  <a:pt x="406282" y="3343386"/>
                </a:lnTo>
                <a:lnTo>
                  <a:pt x="433965" y="3318059"/>
                </a:lnTo>
                <a:lnTo>
                  <a:pt x="465859" y="3298698"/>
                </a:lnTo>
                <a:lnTo>
                  <a:pt x="498230" y="3281860"/>
                </a:lnTo>
                <a:lnTo>
                  <a:pt x="527339" y="3264106"/>
                </a:lnTo>
                <a:lnTo>
                  <a:pt x="549452" y="3241994"/>
                </a:lnTo>
                <a:lnTo>
                  <a:pt x="560832" y="3212084"/>
                </a:lnTo>
                <a:lnTo>
                  <a:pt x="56083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23dba7cce39_0_1079"/>
          <p:cNvSpPr txBox="1"/>
          <p:nvPr/>
        </p:nvSpPr>
        <p:spPr>
          <a:xfrm>
            <a:off x="5268542" y="5460663"/>
            <a:ext cx="4978500" cy="68940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Clr>
                <a:srgbClr val="000000"/>
              </a:buClr>
              <a:buSzPts val="2200"/>
              <a:buFont typeface="Arial"/>
              <a:buNone/>
            </a:pPr>
            <a:r>
              <a:rPr lang="en-CA" sz="2200" b="0" i="0" u="none" strike="noStrike" cap="none">
                <a:solidFill>
                  <a:schemeClr val="dk1"/>
                </a:solidFill>
                <a:latin typeface="Calibri"/>
                <a:ea typeface="Calibri"/>
                <a:cs typeface="Calibri"/>
                <a:sym typeface="Calibri"/>
              </a:rPr>
              <a:t>Evaluate maintenance protocols for medical devices for newborn care</a:t>
            </a:r>
            <a:endParaRPr sz="2200" b="0" i="0" u="none" strike="noStrike" cap="none">
              <a:solidFill>
                <a:schemeClr val="dk1"/>
              </a:solidFill>
              <a:latin typeface="Calibri"/>
              <a:ea typeface="Calibri"/>
              <a:cs typeface="Calibri"/>
              <a:sym typeface="Calibri"/>
            </a:endParaRPr>
          </a:p>
        </p:txBody>
      </p:sp>
      <p:sp>
        <p:nvSpPr>
          <p:cNvPr id="529" name="Google Shape;529;g23dba7cce39_0_1079"/>
          <p:cNvSpPr txBox="1"/>
          <p:nvPr/>
        </p:nvSpPr>
        <p:spPr>
          <a:xfrm>
            <a:off x="524324" y="1515920"/>
            <a:ext cx="3751500" cy="2598900"/>
          </a:xfrm>
          <a:prstGeom prst="rect">
            <a:avLst/>
          </a:prstGeom>
          <a:noFill/>
          <a:ln>
            <a:noFill/>
          </a:ln>
        </p:spPr>
        <p:txBody>
          <a:bodyPr spcFirstLastPara="1" wrap="square" lIns="0" tIns="12700" rIns="0" bIns="0" anchor="t" anchorCtr="0">
            <a:spAutoFit/>
          </a:bodyPr>
          <a:lstStyle/>
          <a:p>
            <a:pPr marL="12700" marR="1016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Calibri"/>
                <a:ea typeface="Calibri"/>
                <a:cs typeface="Calibri"/>
                <a:sym typeface="Calibri"/>
              </a:rPr>
              <a:t>To conduct a comprehensive assessment of newborn medical devices, commodities, and</a:t>
            </a:r>
            <a:endParaRPr sz="2400" b="0" i="0" u="none" strike="noStrike" cap="none">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Clr>
                <a:srgbClr val="000000"/>
              </a:buClr>
              <a:buSzPts val="2400"/>
              <a:buFont typeface="Arial"/>
              <a:buNone/>
            </a:pPr>
            <a:r>
              <a:rPr lang="en-CA" sz="2400" b="0" i="0" u="none" strike="noStrike" cap="none">
                <a:solidFill>
                  <a:schemeClr val="dk1"/>
                </a:solidFill>
                <a:latin typeface="Calibri"/>
                <a:ea typeface="Calibri"/>
                <a:cs typeface="Calibri"/>
                <a:sym typeface="Calibri"/>
              </a:rPr>
              <a:t>providers’ capacity with focus on a comprehensive review of the respiratory ecosystem.</a:t>
            </a:r>
            <a:endParaRPr sz="2400" b="0" i="0" u="none" strike="noStrike" cap="none">
              <a:solidFill>
                <a:schemeClr val="dk1"/>
              </a:solidFill>
              <a:latin typeface="Calibri"/>
              <a:ea typeface="Calibri"/>
              <a:cs typeface="Calibri"/>
              <a:sym typeface="Calibri"/>
            </a:endParaRPr>
          </a:p>
        </p:txBody>
      </p:sp>
      <p:sp>
        <p:nvSpPr>
          <p:cNvPr id="530" name="Google Shape;530;g23dba7cce39_0_1079"/>
          <p:cNvSpPr txBox="1"/>
          <p:nvPr/>
        </p:nvSpPr>
        <p:spPr>
          <a:xfrm>
            <a:off x="523002" y="952322"/>
            <a:ext cx="22935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Calibri"/>
                <a:ea typeface="Calibri"/>
                <a:cs typeface="Calibri"/>
                <a:sym typeface="Calibri"/>
              </a:rPr>
              <a:t>Primary Objective</a:t>
            </a:r>
            <a:endParaRPr sz="2400" b="0" i="0" u="none" strike="noStrike" cap="none">
              <a:solidFill>
                <a:schemeClr val="dk1"/>
              </a:solidFill>
              <a:latin typeface="Calibri"/>
              <a:ea typeface="Calibri"/>
              <a:cs typeface="Calibri"/>
              <a:sym typeface="Calibri"/>
            </a:endParaRPr>
          </a:p>
        </p:txBody>
      </p:sp>
      <p:sp>
        <p:nvSpPr>
          <p:cNvPr id="531" name="Google Shape;531;g23dba7cce39_0_1079"/>
          <p:cNvSpPr txBox="1"/>
          <p:nvPr/>
        </p:nvSpPr>
        <p:spPr>
          <a:xfrm>
            <a:off x="5268542" y="985163"/>
            <a:ext cx="23799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1" i="0" u="none" strike="noStrike" cap="none">
                <a:solidFill>
                  <a:schemeClr val="dk1"/>
                </a:solidFill>
                <a:latin typeface="Calibri"/>
                <a:ea typeface="Calibri"/>
                <a:cs typeface="Calibri"/>
                <a:sym typeface="Calibri"/>
              </a:rPr>
              <a:t>Specific Objectives</a:t>
            </a:r>
            <a:endParaRPr sz="2400" b="0" i="0" u="none" strike="noStrike" cap="none">
              <a:solidFill>
                <a:schemeClr val="dk1"/>
              </a:solidFill>
              <a:latin typeface="Calibri"/>
              <a:ea typeface="Calibri"/>
              <a:cs typeface="Calibri"/>
              <a:sym typeface="Calibri"/>
            </a:endParaRPr>
          </a:p>
        </p:txBody>
      </p:sp>
      <p:sp>
        <p:nvSpPr>
          <p:cNvPr id="532" name="Google Shape;532;g23dba7cce39_0_1079"/>
          <p:cNvSpPr txBox="1"/>
          <p:nvPr/>
        </p:nvSpPr>
        <p:spPr>
          <a:xfrm>
            <a:off x="5268542" y="1582038"/>
            <a:ext cx="5509200" cy="371970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Clr>
                <a:srgbClr val="000000"/>
              </a:buClr>
              <a:buSzPts val="2200"/>
              <a:buFont typeface="Arial"/>
              <a:buNone/>
            </a:pPr>
            <a:r>
              <a:rPr lang="en-CA" sz="2200" b="0" i="0" u="none" strike="noStrike" cap="none">
                <a:solidFill>
                  <a:schemeClr val="dk1"/>
                </a:solidFill>
                <a:latin typeface="Calibri"/>
                <a:ea typeface="Calibri"/>
                <a:cs typeface="Calibri"/>
                <a:sym typeface="Calibri"/>
              </a:rPr>
              <a:t>Conduct situational analysis of the prevalence of improvised bubble CPAP (bCPAP), 100% oxygen use and pulse oximetry monitoring use in health facilities in Ghana</a:t>
            </a:r>
            <a:endParaRPr sz="2200" b="0" i="0" u="none" strike="noStrike" cap="none">
              <a:solidFill>
                <a:schemeClr val="dk1"/>
              </a:solidFill>
              <a:latin typeface="Calibri"/>
              <a:ea typeface="Calibri"/>
              <a:cs typeface="Calibri"/>
              <a:sym typeface="Calibri"/>
            </a:endParaRPr>
          </a:p>
          <a:p>
            <a:pPr marL="12700" marR="553720" lvl="0" indent="0" algn="l" rtl="0">
              <a:lnSpc>
                <a:spcPct val="100000"/>
              </a:lnSpc>
              <a:spcBef>
                <a:spcPts val="1190"/>
              </a:spcBef>
              <a:spcAft>
                <a:spcPts val="0"/>
              </a:spcAft>
              <a:buClr>
                <a:srgbClr val="000000"/>
              </a:buClr>
              <a:buSzPts val="2200"/>
              <a:buFont typeface="Arial"/>
              <a:buNone/>
            </a:pPr>
            <a:r>
              <a:rPr lang="en-CA" sz="2200" b="0" i="0" u="none" strike="noStrike" cap="none">
                <a:solidFill>
                  <a:schemeClr val="dk1"/>
                </a:solidFill>
                <a:latin typeface="Calibri"/>
                <a:ea typeface="Calibri"/>
                <a:cs typeface="Calibri"/>
                <a:sym typeface="Calibri"/>
              </a:rPr>
              <a:t>Identify data gaps regarding respiratory support and oxygen ecosystem for the care of small and sick newborns (SSNBs)</a:t>
            </a:r>
            <a:endParaRPr sz="2200" b="0" i="0" u="none" strike="noStrike" cap="none">
              <a:solidFill>
                <a:schemeClr val="dk1"/>
              </a:solidFill>
              <a:latin typeface="Calibri"/>
              <a:ea typeface="Calibri"/>
              <a:cs typeface="Calibri"/>
              <a:sym typeface="Calibri"/>
            </a:endParaRPr>
          </a:p>
          <a:p>
            <a:pPr marL="12700" marR="93345" lvl="0" indent="0" algn="l" rtl="0">
              <a:lnSpc>
                <a:spcPct val="100000"/>
              </a:lnSpc>
              <a:spcBef>
                <a:spcPts val="1315"/>
              </a:spcBef>
              <a:spcAft>
                <a:spcPts val="0"/>
              </a:spcAft>
              <a:buClr>
                <a:srgbClr val="000000"/>
              </a:buClr>
              <a:buSzPts val="2200"/>
              <a:buFont typeface="Arial"/>
              <a:buNone/>
            </a:pPr>
            <a:r>
              <a:rPr lang="en-CA" sz="2200" b="0" i="0" u="none" strike="noStrike" cap="none">
                <a:solidFill>
                  <a:schemeClr val="dk1"/>
                </a:solidFill>
                <a:latin typeface="Calibri"/>
                <a:ea typeface="Calibri"/>
                <a:cs typeface="Calibri"/>
                <a:sym typeface="Calibri"/>
              </a:rPr>
              <a:t>Investigate health staff capacity to manage and maintain devices critical to ensure adequate respiratory support for small and sick newborns</a:t>
            </a:r>
            <a:endParaRPr sz="2200" b="0" i="0" u="none" strike="noStrike" cap="none">
              <a:solidFill>
                <a:schemeClr val="dk1"/>
              </a:solidFill>
              <a:latin typeface="Calibri"/>
              <a:ea typeface="Calibri"/>
              <a:cs typeface="Calibri"/>
              <a:sym typeface="Calibri"/>
            </a:endParaRPr>
          </a:p>
        </p:txBody>
      </p:sp>
      <p:pic>
        <p:nvPicPr>
          <p:cNvPr id="533" name="Google Shape;533;g23dba7cce39_0_1079" descr="Shape&#10;&#10;Description automatically generated with low confidence"/>
          <p:cNvPicPr preferRelativeResize="0"/>
          <p:nvPr/>
        </p:nvPicPr>
        <p:blipFill rotWithShape="1">
          <a:blip r:embed="rId3">
            <a:alphaModFix/>
          </a:blip>
          <a:srcRect/>
          <a:stretch/>
        </p:blipFill>
        <p:spPr>
          <a:xfrm>
            <a:off x="7754374" y="954953"/>
            <a:ext cx="444795" cy="444795"/>
          </a:xfrm>
          <a:prstGeom prst="rect">
            <a:avLst/>
          </a:prstGeom>
          <a:noFill/>
          <a:ln>
            <a:noFill/>
          </a:ln>
        </p:spPr>
      </p:pic>
      <p:pic>
        <p:nvPicPr>
          <p:cNvPr id="534" name="Google Shape;534;g23dba7cce39_0_1079"/>
          <p:cNvPicPr preferRelativeResize="0"/>
          <p:nvPr/>
        </p:nvPicPr>
        <p:blipFill rotWithShape="1">
          <a:blip r:embed="rId4">
            <a:alphaModFix/>
          </a:blip>
          <a:srcRect/>
          <a:stretch/>
        </p:blipFill>
        <p:spPr>
          <a:xfrm>
            <a:off x="1048637" y="9702529"/>
            <a:ext cx="877824" cy="592836"/>
          </a:xfrm>
          <a:prstGeom prst="rect">
            <a:avLst/>
          </a:prstGeom>
          <a:noFill/>
          <a:ln>
            <a:noFill/>
          </a:ln>
        </p:spPr>
      </p:pic>
      <p:pic>
        <p:nvPicPr>
          <p:cNvPr id="535" name="Google Shape;535;g23dba7cce39_0_1079"/>
          <p:cNvPicPr preferRelativeResize="0"/>
          <p:nvPr/>
        </p:nvPicPr>
        <p:blipFill rotWithShape="1">
          <a:blip r:embed="rId5">
            <a:alphaModFix/>
          </a:blip>
          <a:srcRect/>
          <a:stretch/>
        </p:blipFill>
        <p:spPr>
          <a:xfrm>
            <a:off x="1109598" y="8476913"/>
            <a:ext cx="755903" cy="876300"/>
          </a:xfrm>
          <a:prstGeom prst="rect">
            <a:avLst/>
          </a:prstGeom>
          <a:noFill/>
          <a:ln>
            <a:noFill/>
          </a:ln>
        </p:spPr>
      </p:pic>
      <p:pic>
        <p:nvPicPr>
          <p:cNvPr id="536" name="Google Shape;536;g23dba7cce39_0_1079"/>
          <p:cNvPicPr preferRelativeResize="0"/>
          <p:nvPr/>
        </p:nvPicPr>
        <p:blipFill rotWithShape="1">
          <a:blip r:embed="rId6">
            <a:alphaModFix/>
          </a:blip>
          <a:srcRect/>
          <a:stretch/>
        </p:blipFill>
        <p:spPr>
          <a:xfrm>
            <a:off x="909193" y="7020538"/>
            <a:ext cx="1156715" cy="638555"/>
          </a:xfrm>
          <a:prstGeom prst="rect">
            <a:avLst/>
          </a:prstGeom>
          <a:noFill/>
          <a:ln>
            <a:noFill/>
          </a:ln>
        </p:spPr>
      </p:pic>
      <p:pic>
        <p:nvPicPr>
          <p:cNvPr id="537" name="Google Shape;537;g23dba7cce39_0_1079"/>
          <p:cNvPicPr preferRelativeResize="0"/>
          <p:nvPr/>
        </p:nvPicPr>
        <p:blipFill rotWithShape="1">
          <a:blip r:embed="rId7">
            <a:alphaModFix/>
          </a:blip>
          <a:srcRect/>
          <a:stretch/>
        </p:blipFill>
        <p:spPr>
          <a:xfrm>
            <a:off x="1135506" y="10949319"/>
            <a:ext cx="790955" cy="67970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23dba7cce39_0_1095"/>
          <p:cNvSpPr txBox="1">
            <a:spLocks noGrp="1"/>
          </p:cNvSpPr>
          <p:nvPr>
            <p:ph type="title"/>
          </p:nvPr>
        </p:nvSpPr>
        <p:spPr>
          <a:xfrm>
            <a:off x="426392" y="326360"/>
            <a:ext cx="10935300" cy="945900"/>
          </a:xfrm>
          <a:prstGeom prst="rect">
            <a:avLst/>
          </a:prstGeom>
          <a:noFill/>
          <a:ln>
            <a:noFill/>
          </a:ln>
        </p:spPr>
        <p:txBody>
          <a:bodyPr spcFirstLastPara="1" wrap="square" lIns="0" tIns="265975" rIns="0" bIns="0" anchor="ctr" anchorCtr="0">
            <a:spAutoFit/>
          </a:bodyPr>
          <a:lstStyle/>
          <a:p>
            <a:pPr marL="314960" lvl="0" indent="0" algn="l" rtl="0">
              <a:lnSpc>
                <a:spcPct val="100000"/>
              </a:lnSpc>
              <a:spcBef>
                <a:spcPts val="100"/>
              </a:spcBef>
              <a:spcAft>
                <a:spcPts val="0"/>
              </a:spcAft>
              <a:buSzPts val="1800"/>
              <a:buNone/>
            </a:pPr>
            <a:r>
              <a:rPr lang="en-CA"/>
              <a:t>Methodology</a:t>
            </a:r>
            <a:endParaRPr/>
          </a:p>
        </p:txBody>
      </p:sp>
      <p:sp>
        <p:nvSpPr>
          <p:cNvPr id="544" name="Google Shape;544;g23dba7cce39_0_1095"/>
          <p:cNvSpPr txBox="1"/>
          <p:nvPr/>
        </p:nvSpPr>
        <p:spPr>
          <a:xfrm>
            <a:off x="775183" y="1962601"/>
            <a:ext cx="12210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404040"/>
                </a:solidFill>
                <a:latin typeface="Calibri"/>
                <a:ea typeface="Calibri"/>
                <a:cs typeface="Calibri"/>
                <a:sym typeface="Calibri"/>
              </a:rPr>
              <a:t>Quantitative</a:t>
            </a:r>
            <a:endParaRPr sz="1800" b="0" i="0" u="none" strike="noStrike" cap="none">
              <a:solidFill>
                <a:srgbClr val="000000"/>
              </a:solidFill>
              <a:latin typeface="Calibri"/>
              <a:ea typeface="Calibri"/>
              <a:cs typeface="Calibri"/>
              <a:sym typeface="Calibri"/>
            </a:endParaRPr>
          </a:p>
        </p:txBody>
      </p:sp>
      <p:sp>
        <p:nvSpPr>
          <p:cNvPr id="545" name="Google Shape;545;g23dba7cce39_0_1095"/>
          <p:cNvSpPr txBox="1"/>
          <p:nvPr/>
        </p:nvSpPr>
        <p:spPr>
          <a:xfrm>
            <a:off x="775183" y="2280214"/>
            <a:ext cx="4973700" cy="3691500"/>
          </a:xfrm>
          <a:prstGeom prst="rect">
            <a:avLst/>
          </a:prstGeom>
          <a:noFill/>
          <a:ln>
            <a:noFill/>
          </a:ln>
        </p:spPr>
        <p:txBody>
          <a:bodyPr spcFirstLastPara="1" wrap="square" lIns="0" tIns="12700" rIns="0" bIns="0" anchor="t" anchorCtr="0">
            <a:spAutoFit/>
          </a:bodyPr>
          <a:lstStyle/>
          <a:p>
            <a:pPr marL="155575" marR="0" lvl="0" indent="-143510" algn="l" rtl="0">
              <a:lnSpc>
                <a:spcPct val="100000"/>
              </a:lnSpc>
              <a:spcBef>
                <a:spcPts val="0"/>
              </a:spcBef>
              <a:spcAft>
                <a:spcPts val="0"/>
              </a:spcAft>
              <a:buClr>
                <a:srgbClr val="E38312"/>
              </a:buClr>
              <a:buSzPts val="1800"/>
              <a:buFont typeface="Arial"/>
              <a:buChar char="•"/>
            </a:pPr>
            <a:r>
              <a:rPr lang="en-CA" sz="1800" b="0" i="0" u="none" strike="noStrike" cap="none">
                <a:solidFill>
                  <a:srgbClr val="404040"/>
                </a:solidFill>
                <a:latin typeface="Calibri"/>
                <a:ea typeface="Calibri"/>
                <a:cs typeface="Calibri"/>
                <a:sym typeface="Calibri"/>
              </a:rPr>
              <a:t>Geographic coverage: The Northern and Upper West Regions</a:t>
            </a:r>
            <a:endParaRPr sz="1400" b="0" i="0" u="none" strike="noStrike" cap="none">
              <a:solidFill>
                <a:srgbClr val="000000"/>
              </a:solidFill>
              <a:latin typeface="Arial"/>
              <a:ea typeface="Arial"/>
              <a:cs typeface="Arial"/>
              <a:sym typeface="Arial"/>
            </a:endParaRPr>
          </a:p>
          <a:p>
            <a:pPr marL="155575" marR="0" lvl="0" indent="-143510" algn="l" rtl="0">
              <a:lnSpc>
                <a:spcPct val="100000"/>
              </a:lnSpc>
              <a:spcBef>
                <a:spcPts val="100"/>
              </a:spcBef>
              <a:spcAft>
                <a:spcPts val="0"/>
              </a:spcAft>
              <a:buClr>
                <a:srgbClr val="E38312"/>
              </a:buClr>
              <a:buSzPts val="1800"/>
              <a:buFont typeface="Arial"/>
              <a:buChar char="•"/>
            </a:pPr>
            <a:r>
              <a:rPr lang="en-CA" sz="1800" b="0" i="0" u="none" strike="noStrike" cap="none">
                <a:solidFill>
                  <a:srgbClr val="404040"/>
                </a:solidFill>
                <a:latin typeface="Calibri"/>
                <a:ea typeface="Calibri"/>
                <a:cs typeface="Calibri"/>
                <a:sym typeface="Calibri"/>
              </a:rPr>
              <a:t>Census of all hospitals and polyclinics within the public health sector</a:t>
            </a:r>
            <a:endParaRPr sz="1400" b="0" i="0" u="none" strike="noStrike" cap="none">
              <a:solidFill>
                <a:srgbClr val="000000"/>
              </a:solidFill>
              <a:latin typeface="Arial"/>
              <a:ea typeface="Arial"/>
              <a:cs typeface="Arial"/>
              <a:sym typeface="Arial"/>
            </a:endParaRPr>
          </a:p>
          <a:p>
            <a:pPr marL="155575" marR="0" lvl="0" indent="-143510" algn="l" rtl="0">
              <a:lnSpc>
                <a:spcPct val="100000"/>
              </a:lnSpc>
              <a:spcBef>
                <a:spcPts val="100"/>
              </a:spcBef>
              <a:spcAft>
                <a:spcPts val="0"/>
              </a:spcAft>
              <a:buClr>
                <a:srgbClr val="E38312"/>
              </a:buClr>
              <a:buSzPts val="1800"/>
              <a:buFont typeface="Arial"/>
              <a:buChar char="•"/>
            </a:pPr>
            <a:r>
              <a:rPr lang="en-CA" sz="1800" b="0" i="0" u="none" strike="noStrike" cap="none">
                <a:solidFill>
                  <a:srgbClr val="404040"/>
                </a:solidFill>
                <a:latin typeface="Calibri"/>
                <a:ea typeface="Calibri"/>
                <a:cs typeface="Calibri"/>
                <a:sym typeface="Calibri"/>
              </a:rPr>
              <a:t>Purposive selection of health centres and CHPS compounds that recorded at least 300 deliveries in 2022</a:t>
            </a:r>
            <a:endParaRPr sz="1400" b="0" i="0" u="none" strike="noStrike" cap="none">
              <a:solidFill>
                <a:srgbClr val="000000"/>
              </a:solidFill>
              <a:latin typeface="Arial"/>
              <a:ea typeface="Arial"/>
              <a:cs typeface="Arial"/>
              <a:sym typeface="Arial"/>
            </a:endParaRPr>
          </a:p>
          <a:p>
            <a:pPr marL="155575" marR="0" lvl="0" indent="-143510" algn="l" rtl="0">
              <a:lnSpc>
                <a:spcPct val="100000"/>
              </a:lnSpc>
              <a:spcBef>
                <a:spcPts val="100"/>
              </a:spcBef>
              <a:spcAft>
                <a:spcPts val="0"/>
              </a:spcAft>
              <a:buClr>
                <a:srgbClr val="E38312"/>
              </a:buClr>
              <a:buSzPts val="1800"/>
              <a:buFont typeface="Arial"/>
              <a:buChar char="•"/>
            </a:pPr>
            <a:r>
              <a:rPr lang="en-CA" sz="1800" b="0" i="0" u="none" strike="noStrike" cap="none">
                <a:solidFill>
                  <a:srgbClr val="404040"/>
                </a:solidFill>
                <a:latin typeface="Calibri"/>
                <a:ea typeface="Calibri"/>
                <a:cs typeface="Calibri"/>
                <a:sym typeface="Calibri"/>
              </a:rPr>
              <a:t>51 health facilities selected (24 hospitals, 5 polyclinics, 18 health centers and 4 CHPS compounds)</a:t>
            </a:r>
            <a:endParaRPr sz="1800" b="0" i="0" u="none" strike="noStrike" cap="none">
              <a:solidFill>
                <a:srgbClr val="000000"/>
              </a:solidFill>
              <a:latin typeface="Calibri"/>
              <a:ea typeface="Calibri"/>
              <a:cs typeface="Calibri"/>
              <a:sym typeface="Calibri"/>
            </a:endParaRPr>
          </a:p>
          <a:p>
            <a:pPr marL="155575" marR="0" lvl="0" indent="-29210" algn="l" rtl="0">
              <a:lnSpc>
                <a:spcPct val="100000"/>
              </a:lnSpc>
              <a:spcBef>
                <a:spcPts val="100"/>
              </a:spcBef>
              <a:spcAft>
                <a:spcPts val="0"/>
              </a:spcAft>
              <a:buClr>
                <a:srgbClr val="E38312"/>
              </a:buClr>
              <a:buSzPts val="1800"/>
              <a:buFont typeface="Arial"/>
              <a:buNone/>
            </a:pPr>
            <a:endParaRPr sz="1800" b="0" i="0" u="none" strike="noStrike" cap="none">
              <a:solidFill>
                <a:srgbClr val="000000"/>
              </a:solidFill>
              <a:latin typeface="Calibri"/>
              <a:ea typeface="Calibri"/>
              <a:cs typeface="Calibri"/>
              <a:sym typeface="Calibri"/>
            </a:endParaRPr>
          </a:p>
          <a:p>
            <a:pPr marL="155575" marR="0" lvl="0" indent="-29210" algn="l" rtl="0">
              <a:lnSpc>
                <a:spcPct val="100000"/>
              </a:lnSpc>
              <a:spcBef>
                <a:spcPts val="100"/>
              </a:spcBef>
              <a:spcAft>
                <a:spcPts val="0"/>
              </a:spcAft>
              <a:buClr>
                <a:srgbClr val="E38312"/>
              </a:buClr>
              <a:buSzPts val="1800"/>
              <a:buFont typeface="Arial"/>
              <a:buNone/>
            </a:pPr>
            <a:endParaRPr sz="1800" b="0" i="0" u="none" strike="noStrike" cap="none">
              <a:solidFill>
                <a:srgbClr val="000000"/>
              </a:solidFill>
              <a:latin typeface="Calibri"/>
              <a:ea typeface="Calibri"/>
              <a:cs typeface="Calibri"/>
              <a:sym typeface="Calibri"/>
            </a:endParaRPr>
          </a:p>
          <a:p>
            <a:pPr marL="155575" marR="0" lvl="0" indent="-29210" algn="l" rtl="0">
              <a:lnSpc>
                <a:spcPct val="100000"/>
              </a:lnSpc>
              <a:spcBef>
                <a:spcPts val="100"/>
              </a:spcBef>
              <a:spcAft>
                <a:spcPts val="0"/>
              </a:spcAft>
              <a:buClr>
                <a:srgbClr val="E38312"/>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6" name="Google Shape;546;g23dba7cce39_0_1095"/>
          <p:cNvSpPr txBox="1"/>
          <p:nvPr/>
        </p:nvSpPr>
        <p:spPr>
          <a:xfrm>
            <a:off x="775183" y="1486648"/>
            <a:ext cx="66543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585858"/>
                </a:solidFill>
                <a:latin typeface="Calibri"/>
                <a:ea typeface="Calibri"/>
                <a:cs typeface="Calibri"/>
                <a:sym typeface="Calibri"/>
              </a:rPr>
              <a:t>A mixed method approach was adopted for the study</a:t>
            </a:r>
            <a:endParaRPr sz="2400" b="0" i="0" u="none" strike="noStrike" cap="none">
              <a:solidFill>
                <a:srgbClr val="000000"/>
              </a:solidFill>
              <a:latin typeface="Calibri"/>
              <a:ea typeface="Calibri"/>
              <a:cs typeface="Calibri"/>
              <a:sym typeface="Calibri"/>
            </a:endParaRPr>
          </a:p>
        </p:txBody>
      </p:sp>
      <p:sp>
        <p:nvSpPr>
          <p:cNvPr id="547" name="Google Shape;547;g23dba7cce39_0_1095"/>
          <p:cNvSpPr txBox="1"/>
          <p:nvPr/>
        </p:nvSpPr>
        <p:spPr>
          <a:xfrm>
            <a:off x="6443217" y="1896236"/>
            <a:ext cx="10764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CA" sz="1800" b="1" i="0" u="none" strike="noStrike" cap="none">
                <a:solidFill>
                  <a:srgbClr val="000000"/>
                </a:solidFill>
                <a:latin typeface="Calibri"/>
                <a:ea typeface="Calibri"/>
                <a:cs typeface="Calibri"/>
                <a:sym typeface="Calibri"/>
              </a:rPr>
              <a:t>Qualitative</a:t>
            </a:r>
            <a:endParaRPr sz="1800" b="0" i="0" u="none" strike="noStrike" cap="none">
              <a:solidFill>
                <a:srgbClr val="000000"/>
              </a:solidFill>
              <a:latin typeface="Calibri"/>
              <a:ea typeface="Calibri"/>
              <a:cs typeface="Calibri"/>
              <a:sym typeface="Calibri"/>
            </a:endParaRPr>
          </a:p>
        </p:txBody>
      </p:sp>
      <p:sp>
        <p:nvSpPr>
          <p:cNvPr id="548" name="Google Shape;548;g23dba7cce39_0_1095"/>
          <p:cNvSpPr txBox="1"/>
          <p:nvPr/>
        </p:nvSpPr>
        <p:spPr>
          <a:xfrm>
            <a:off x="6434817" y="2280214"/>
            <a:ext cx="5469300" cy="1617300"/>
          </a:xfrm>
          <a:prstGeom prst="rect">
            <a:avLst/>
          </a:prstGeom>
          <a:noFill/>
          <a:ln>
            <a:noFill/>
          </a:ln>
        </p:spPr>
        <p:txBody>
          <a:bodyPr spcFirstLastPara="1" wrap="square" lIns="0" tIns="40000" rIns="0" bIns="0" anchor="t" anchorCtr="0">
            <a:spAutoFit/>
          </a:bodyPr>
          <a:lstStyle/>
          <a:p>
            <a:pPr marL="297815" marR="5080" lvl="0" indent="-285749" algn="l" rtl="0">
              <a:lnSpc>
                <a:spcPct val="90000"/>
              </a:lnSpc>
              <a:spcBef>
                <a:spcPts val="0"/>
              </a:spcBef>
              <a:spcAft>
                <a:spcPts val="0"/>
              </a:spcAft>
              <a:buClr>
                <a:srgbClr val="E38312"/>
              </a:buClr>
              <a:buSzPts val="1700"/>
              <a:buFont typeface="Arial"/>
              <a:buChar char="•"/>
            </a:pPr>
            <a:r>
              <a:rPr lang="en-CA" sz="1800" b="0" i="0" u="none" strike="noStrike" cap="none">
                <a:solidFill>
                  <a:srgbClr val="404040"/>
                </a:solidFill>
                <a:latin typeface="Calibri"/>
                <a:ea typeface="Calibri"/>
                <a:cs typeface="Calibri"/>
                <a:sym typeface="Calibri"/>
              </a:rPr>
              <a:t>Semi-structured interview guide used with key informants to obtain secondary data on newborn devices and oxygen ecosystems for facilities</a:t>
            </a:r>
            <a:endParaRPr sz="1800" b="0" i="0" u="none" strike="noStrike" cap="none">
              <a:solidFill>
                <a:srgbClr val="000000"/>
              </a:solidFill>
              <a:latin typeface="Calibri"/>
              <a:ea typeface="Calibri"/>
              <a:cs typeface="Calibri"/>
              <a:sym typeface="Calibri"/>
            </a:endParaRPr>
          </a:p>
          <a:p>
            <a:pPr marL="297815" marR="5080" lvl="0" indent="-285749" algn="l" rtl="0">
              <a:lnSpc>
                <a:spcPct val="90000"/>
              </a:lnSpc>
              <a:spcBef>
                <a:spcPts val="315"/>
              </a:spcBef>
              <a:spcAft>
                <a:spcPts val="0"/>
              </a:spcAft>
              <a:buClr>
                <a:srgbClr val="E38312"/>
              </a:buClr>
              <a:buSzPts val="1700"/>
              <a:buFont typeface="Arial"/>
              <a:buChar char="•"/>
            </a:pPr>
            <a:r>
              <a:rPr lang="en-CA" sz="1800" b="0" i="0" u="none" strike="noStrike" cap="none">
                <a:solidFill>
                  <a:srgbClr val="404040"/>
                </a:solidFill>
                <a:latin typeface="Calibri"/>
                <a:ea typeface="Calibri"/>
                <a:cs typeface="Calibri"/>
                <a:sym typeface="Calibri"/>
              </a:rPr>
              <a:t>Two independent qualitative experts conducted data transcription and analysis </a:t>
            </a:r>
            <a:endParaRPr sz="1400" b="0" i="0" u="none" strike="noStrike" cap="none">
              <a:solidFill>
                <a:srgbClr val="000000"/>
              </a:solidFill>
              <a:latin typeface="Arial"/>
              <a:ea typeface="Arial"/>
              <a:cs typeface="Arial"/>
              <a:sym typeface="Arial"/>
            </a:endParaRPr>
          </a:p>
          <a:p>
            <a:pPr marL="297815" marR="5080" lvl="0" indent="-285749" algn="l" rtl="0">
              <a:lnSpc>
                <a:spcPct val="90000"/>
              </a:lnSpc>
              <a:spcBef>
                <a:spcPts val="315"/>
              </a:spcBef>
              <a:spcAft>
                <a:spcPts val="0"/>
              </a:spcAft>
              <a:buClr>
                <a:srgbClr val="E38312"/>
              </a:buClr>
              <a:buSzPts val="1700"/>
              <a:buFont typeface="Arial"/>
              <a:buChar char="•"/>
            </a:pPr>
            <a:r>
              <a:rPr lang="en-CA" sz="1800" b="0" i="0" u="none" strike="noStrike" cap="none">
                <a:solidFill>
                  <a:srgbClr val="404040"/>
                </a:solidFill>
                <a:latin typeface="Calibri"/>
                <a:ea typeface="Calibri"/>
                <a:cs typeface="Calibri"/>
                <a:sym typeface="Calibri"/>
              </a:rPr>
              <a:t>Transcription data analyzed using thematic review</a:t>
            </a:r>
            <a:endParaRPr sz="1800" b="0" i="0" u="none" strike="noStrike" cap="none">
              <a:solidFill>
                <a:srgbClr val="000000"/>
              </a:solidFill>
              <a:latin typeface="Calibri"/>
              <a:ea typeface="Calibri"/>
              <a:cs typeface="Calibri"/>
              <a:sym typeface="Calibri"/>
            </a:endParaRPr>
          </a:p>
        </p:txBody>
      </p:sp>
      <p:pic>
        <p:nvPicPr>
          <p:cNvPr id="549" name="Google Shape;549;g23dba7cce39_0_1095" descr="Application&#10;&#10;Description automatically generated with low confidence"/>
          <p:cNvPicPr preferRelativeResize="0"/>
          <p:nvPr/>
        </p:nvPicPr>
        <p:blipFill rotWithShape="1">
          <a:blip r:embed="rId3">
            <a:alphaModFix/>
          </a:blip>
          <a:srcRect/>
          <a:stretch/>
        </p:blipFill>
        <p:spPr>
          <a:xfrm>
            <a:off x="545955" y="5086718"/>
            <a:ext cx="1679559" cy="1295660"/>
          </a:xfrm>
          <a:prstGeom prst="rect">
            <a:avLst/>
          </a:prstGeom>
          <a:noFill/>
          <a:ln>
            <a:noFill/>
          </a:ln>
        </p:spPr>
      </p:pic>
      <p:pic>
        <p:nvPicPr>
          <p:cNvPr id="550" name="Google Shape;550;g23dba7cce39_0_1095" descr="Icon&#10;&#10;Description automatically generated"/>
          <p:cNvPicPr preferRelativeResize="0"/>
          <p:nvPr/>
        </p:nvPicPr>
        <p:blipFill rotWithShape="1">
          <a:blip r:embed="rId4">
            <a:alphaModFix/>
          </a:blip>
          <a:srcRect/>
          <a:stretch/>
        </p:blipFill>
        <p:spPr>
          <a:xfrm>
            <a:off x="6519878" y="4125591"/>
            <a:ext cx="1339554" cy="10333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3dba7cce39_0_1107"/>
          <p:cNvSpPr/>
          <p:nvPr/>
        </p:nvSpPr>
        <p:spPr>
          <a:xfrm>
            <a:off x="5807964" y="4465572"/>
            <a:ext cx="707389" cy="454660"/>
          </a:xfrm>
          <a:custGeom>
            <a:avLst/>
            <a:gdLst/>
            <a:ahLst/>
            <a:cxnLst/>
            <a:rect l="l" t="t" r="r" b="b"/>
            <a:pathLst>
              <a:path w="707389" h="454660" extrusionOk="0">
                <a:moveTo>
                  <a:pt x="353568" y="0"/>
                </a:moveTo>
                <a:lnTo>
                  <a:pt x="0" y="454151"/>
                </a:lnTo>
                <a:lnTo>
                  <a:pt x="707136" y="454151"/>
                </a:lnTo>
                <a:lnTo>
                  <a:pt x="353568"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23dba7cce39_0_1107"/>
          <p:cNvSpPr/>
          <p:nvPr/>
        </p:nvSpPr>
        <p:spPr>
          <a:xfrm>
            <a:off x="38100" y="2761740"/>
            <a:ext cx="12192000" cy="1396364"/>
          </a:xfrm>
          <a:custGeom>
            <a:avLst/>
            <a:gdLst/>
            <a:ahLst/>
            <a:cxnLst/>
            <a:rect l="l" t="t" r="r" b="b"/>
            <a:pathLst>
              <a:path w="12192000" h="1396364" extrusionOk="0">
                <a:moveTo>
                  <a:pt x="12192000" y="7503"/>
                </a:moveTo>
                <a:lnTo>
                  <a:pt x="12125628" y="10029"/>
                </a:lnTo>
                <a:lnTo>
                  <a:pt x="12084034" y="13601"/>
                </a:lnTo>
                <a:lnTo>
                  <a:pt x="12042422" y="18571"/>
                </a:lnTo>
                <a:lnTo>
                  <a:pt x="12000795" y="24897"/>
                </a:lnTo>
                <a:lnTo>
                  <a:pt x="11959152" y="32537"/>
                </a:lnTo>
                <a:lnTo>
                  <a:pt x="11917494" y="41452"/>
                </a:lnTo>
                <a:lnTo>
                  <a:pt x="11875822" y="51599"/>
                </a:lnTo>
                <a:lnTo>
                  <a:pt x="11834135" y="62938"/>
                </a:lnTo>
                <a:lnTo>
                  <a:pt x="11792436" y="75428"/>
                </a:lnTo>
                <a:lnTo>
                  <a:pt x="11750724" y="89027"/>
                </a:lnTo>
                <a:lnTo>
                  <a:pt x="11709000" y="103694"/>
                </a:lnTo>
                <a:lnTo>
                  <a:pt x="11667264" y="119389"/>
                </a:lnTo>
                <a:lnTo>
                  <a:pt x="11625518" y="136071"/>
                </a:lnTo>
                <a:lnTo>
                  <a:pt x="11583761" y="153697"/>
                </a:lnTo>
                <a:lnTo>
                  <a:pt x="11541995" y="172228"/>
                </a:lnTo>
                <a:lnTo>
                  <a:pt x="11500220" y="191622"/>
                </a:lnTo>
                <a:lnTo>
                  <a:pt x="11458437" y="211838"/>
                </a:lnTo>
                <a:lnTo>
                  <a:pt x="11416646" y="232835"/>
                </a:lnTo>
                <a:lnTo>
                  <a:pt x="11374847" y="254572"/>
                </a:lnTo>
                <a:lnTo>
                  <a:pt x="11333042" y="277008"/>
                </a:lnTo>
                <a:lnTo>
                  <a:pt x="11291231" y="300102"/>
                </a:lnTo>
                <a:lnTo>
                  <a:pt x="11249415" y="323812"/>
                </a:lnTo>
                <a:lnTo>
                  <a:pt x="11207594" y="348098"/>
                </a:lnTo>
                <a:lnTo>
                  <a:pt x="11165769" y="372919"/>
                </a:lnTo>
                <a:lnTo>
                  <a:pt x="11123940" y="398233"/>
                </a:lnTo>
                <a:lnTo>
                  <a:pt x="11082108" y="423999"/>
                </a:lnTo>
                <a:lnTo>
                  <a:pt x="11040274" y="450177"/>
                </a:lnTo>
                <a:lnTo>
                  <a:pt x="10998438" y="476726"/>
                </a:lnTo>
                <a:lnTo>
                  <a:pt x="10956601" y="503603"/>
                </a:lnTo>
                <a:lnTo>
                  <a:pt x="10914764" y="530769"/>
                </a:lnTo>
                <a:lnTo>
                  <a:pt x="10872926" y="558182"/>
                </a:lnTo>
                <a:lnTo>
                  <a:pt x="10831089" y="585801"/>
                </a:lnTo>
                <a:lnTo>
                  <a:pt x="10789254" y="613585"/>
                </a:lnTo>
                <a:lnTo>
                  <a:pt x="10747420" y="641492"/>
                </a:lnTo>
                <a:lnTo>
                  <a:pt x="10705589" y="669483"/>
                </a:lnTo>
                <a:lnTo>
                  <a:pt x="10663761" y="697515"/>
                </a:lnTo>
                <a:lnTo>
                  <a:pt x="10621936" y="725548"/>
                </a:lnTo>
                <a:lnTo>
                  <a:pt x="10580116" y="753541"/>
                </a:lnTo>
                <a:lnTo>
                  <a:pt x="10538301" y="781452"/>
                </a:lnTo>
                <a:lnTo>
                  <a:pt x="10496491" y="809241"/>
                </a:lnTo>
                <a:lnTo>
                  <a:pt x="10454688" y="836866"/>
                </a:lnTo>
                <a:lnTo>
                  <a:pt x="10412891" y="864287"/>
                </a:lnTo>
                <a:lnTo>
                  <a:pt x="10371101" y="891461"/>
                </a:lnTo>
                <a:lnTo>
                  <a:pt x="10329320" y="918349"/>
                </a:lnTo>
                <a:lnTo>
                  <a:pt x="10287547" y="944909"/>
                </a:lnTo>
                <a:lnTo>
                  <a:pt x="10245783" y="971101"/>
                </a:lnTo>
                <a:lnTo>
                  <a:pt x="10204028" y="996882"/>
                </a:lnTo>
                <a:lnTo>
                  <a:pt x="10162284" y="1022212"/>
                </a:lnTo>
                <a:lnTo>
                  <a:pt x="10120551" y="1047050"/>
                </a:lnTo>
                <a:lnTo>
                  <a:pt x="10078830" y="1071355"/>
                </a:lnTo>
                <a:lnTo>
                  <a:pt x="10037120" y="1095085"/>
                </a:lnTo>
                <a:lnTo>
                  <a:pt x="9995424" y="1118201"/>
                </a:lnTo>
                <a:lnTo>
                  <a:pt x="9953740" y="1140659"/>
                </a:lnTo>
                <a:lnTo>
                  <a:pt x="9912071" y="1162421"/>
                </a:lnTo>
                <a:lnTo>
                  <a:pt x="9870416" y="1183444"/>
                </a:lnTo>
                <a:lnTo>
                  <a:pt x="9828777" y="1203687"/>
                </a:lnTo>
                <a:lnTo>
                  <a:pt x="9787153" y="1223109"/>
                </a:lnTo>
                <a:lnTo>
                  <a:pt x="9745545" y="1241670"/>
                </a:lnTo>
                <a:lnTo>
                  <a:pt x="9703955" y="1259328"/>
                </a:lnTo>
                <a:lnTo>
                  <a:pt x="9662382" y="1276042"/>
                </a:lnTo>
                <a:lnTo>
                  <a:pt x="9620827" y="1291771"/>
                </a:lnTo>
                <a:lnTo>
                  <a:pt x="9579291" y="1306474"/>
                </a:lnTo>
                <a:lnTo>
                  <a:pt x="9537774" y="1320110"/>
                </a:lnTo>
                <a:lnTo>
                  <a:pt x="9496277" y="1332638"/>
                </a:lnTo>
                <a:lnTo>
                  <a:pt x="9454801" y="1344017"/>
                </a:lnTo>
                <a:lnTo>
                  <a:pt x="9413347" y="1354205"/>
                </a:lnTo>
                <a:lnTo>
                  <a:pt x="9371913" y="1363162"/>
                </a:lnTo>
                <a:lnTo>
                  <a:pt x="9330503" y="1370846"/>
                </a:lnTo>
                <a:lnTo>
                  <a:pt x="9289115" y="1377217"/>
                </a:lnTo>
                <a:lnTo>
                  <a:pt x="9247751" y="1382233"/>
                </a:lnTo>
                <a:lnTo>
                  <a:pt x="9206411" y="1385854"/>
                </a:lnTo>
                <a:lnTo>
                  <a:pt x="9165096" y="1388038"/>
                </a:lnTo>
                <a:lnTo>
                  <a:pt x="9123807" y="1388745"/>
                </a:lnTo>
                <a:lnTo>
                  <a:pt x="9082545" y="1387940"/>
                </a:lnTo>
                <a:lnTo>
                  <a:pt x="9041312" y="1385656"/>
                </a:lnTo>
                <a:lnTo>
                  <a:pt x="9000108" y="1381934"/>
                </a:lnTo>
                <a:lnTo>
                  <a:pt x="8958931" y="1376815"/>
                </a:lnTo>
                <a:lnTo>
                  <a:pt x="8917781" y="1370341"/>
                </a:lnTo>
                <a:lnTo>
                  <a:pt x="8876657" y="1362552"/>
                </a:lnTo>
                <a:lnTo>
                  <a:pt x="8835559" y="1353489"/>
                </a:lnTo>
                <a:lnTo>
                  <a:pt x="8794485" y="1343194"/>
                </a:lnTo>
                <a:lnTo>
                  <a:pt x="8753436" y="1331708"/>
                </a:lnTo>
                <a:lnTo>
                  <a:pt x="8712409" y="1319072"/>
                </a:lnTo>
                <a:lnTo>
                  <a:pt x="8671405" y="1305326"/>
                </a:lnTo>
                <a:lnTo>
                  <a:pt x="8630422" y="1290513"/>
                </a:lnTo>
                <a:lnTo>
                  <a:pt x="8589460" y="1274673"/>
                </a:lnTo>
                <a:lnTo>
                  <a:pt x="8548518" y="1257848"/>
                </a:lnTo>
                <a:lnTo>
                  <a:pt x="8507595" y="1240078"/>
                </a:lnTo>
                <a:lnTo>
                  <a:pt x="8466691" y="1221404"/>
                </a:lnTo>
                <a:lnTo>
                  <a:pt x="8425805" y="1201869"/>
                </a:lnTo>
                <a:lnTo>
                  <a:pt x="8384936" y="1181512"/>
                </a:lnTo>
                <a:lnTo>
                  <a:pt x="8344083" y="1160375"/>
                </a:lnTo>
                <a:lnTo>
                  <a:pt x="8303245" y="1138500"/>
                </a:lnTo>
                <a:lnTo>
                  <a:pt x="8262423" y="1115927"/>
                </a:lnTo>
                <a:lnTo>
                  <a:pt x="8221614" y="1092697"/>
                </a:lnTo>
                <a:lnTo>
                  <a:pt x="8180819" y="1068851"/>
                </a:lnTo>
                <a:lnTo>
                  <a:pt x="8140036" y="1044431"/>
                </a:lnTo>
                <a:lnTo>
                  <a:pt x="8099264" y="1019478"/>
                </a:lnTo>
                <a:lnTo>
                  <a:pt x="8058504" y="994033"/>
                </a:lnTo>
                <a:lnTo>
                  <a:pt x="8017754" y="968137"/>
                </a:lnTo>
                <a:lnTo>
                  <a:pt x="7977014" y="941831"/>
                </a:lnTo>
                <a:lnTo>
                  <a:pt x="7936282" y="915157"/>
                </a:lnTo>
                <a:lnTo>
                  <a:pt x="7895558" y="888154"/>
                </a:lnTo>
                <a:lnTo>
                  <a:pt x="7854841" y="860865"/>
                </a:lnTo>
                <a:lnTo>
                  <a:pt x="7814131" y="833331"/>
                </a:lnTo>
                <a:lnTo>
                  <a:pt x="7773426" y="805593"/>
                </a:lnTo>
                <a:lnTo>
                  <a:pt x="7732726" y="777691"/>
                </a:lnTo>
                <a:lnTo>
                  <a:pt x="7692031" y="749668"/>
                </a:lnTo>
                <a:lnTo>
                  <a:pt x="7651339" y="721564"/>
                </a:lnTo>
                <a:lnTo>
                  <a:pt x="7610649" y="693419"/>
                </a:lnTo>
                <a:lnTo>
                  <a:pt x="7569961" y="665277"/>
                </a:lnTo>
                <a:lnTo>
                  <a:pt x="7529275" y="637177"/>
                </a:lnTo>
                <a:lnTo>
                  <a:pt x="7488589" y="609160"/>
                </a:lnTo>
                <a:lnTo>
                  <a:pt x="7447902" y="581268"/>
                </a:lnTo>
                <a:lnTo>
                  <a:pt x="7407214" y="553542"/>
                </a:lnTo>
                <a:lnTo>
                  <a:pt x="7366525" y="526024"/>
                </a:lnTo>
                <a:lnTo>
                  <a:pt x="7325832" y="498753"/>
                </a:lnTo>
                <a:lnTo>
                  <a:pt x="7285137" y="471771"/>
                </a:lnTo>
                <a:lnTo>
                  <a:pt x="7244437" y="445120"/>
                </a:lnTo>
                <a:lnTo>
                  <a:pt x="7203732" y="418841"/>
                </a:lnTo>
                <a:lnTo>
                  <a:pt x="7163021" y="392974"/>
                </a:lnTo>
                <a:lnTo>
                  <a:pt x="7122304" y="367561"/>
                </a:lnTo>
                <a:lnTo>
                  <a:pt x="7081580" y="342643"/>
                </a:lnTo>
                <a:lnTo>
                  <a:pt x="7040848" y="318261"/>
                </a:lnTo>
                <a:lnTo>
                  <a:pt x="7000107" y="294455"/>
                </a:lnTo>
                <a:lnTo>
                  <a:pt x="6959357" y="271269"/>
                </a:lnTo>
                <a:lnTo>
                  <a:pt x="6918596" y="248741"/>
                </a:lnTo>
                <a:lnTo>
                  <a:pt x="6877824" y="226914"/>
                </a:lnTo>
                <a:lnTo>
                  <a:pt x="6837041" y="205829"/>
                </a:lnTo>
                <a:lnTo>
                  <a:pt x="6796245" y="185527"/>
                </a:lnTo>
                <a:lnTo>
                  <a:pt x="6755436" y="166048"/>
                </a:lnTo>
                <a:lnTo>
                  <a:pt x="6714612" y="147435"/>
                </a:lnTo>
                <a:lnTo>
                  <a:pt x="6673774" y="129727"/>
                </a:lnTo>
                <a:lnTo>
                  <a:pt x="6632921" y="112967"/>
                </a:lnTo>
                <a:lnTo>
                  <a:pt x="6592051" y="97195"/>
                </a:lnTo>
                <a:lnTo>
                  <a:pt x="6551164" y="82453"/>
                </a:lnTo>
                <a:lnTo>
                  <a:pt x="6510259" y="68782"/>
                </a:lnTo>
                <a:lnTo>
                  <a:pt x="6469335" y="56222"/>
                </a:lnTo>
                <a:lnTo>
                  <a:pt x="6428393" y="44815"/>
                </a:lnTo>
                <a:lnTo>
                  <a:pt x="6387430" y="34602"/>
                </a:lnTo>
                <a:lnTo>
                  <a:pt x="6346446" y="25625"/>
                </a:lnTo>
                <a:lnTo>
                  <a:pt x="6305441" y="17923"/>
                </a:lnTo>
                <a:lnTo>
                  <a:pt x="6264413" y="11539"/>
                </a:lnTo>
                <a:lnTo>
                  <a:pt x="6223362" y="6514"/>
                </a:lnTo>
                <a:lnTo>
                  <a:pt x="6182288" y="2888"/>
                </a:lnTo>
                <a:lnTo>
                  <a:pt x="6141188" y="703"/>
                </a:lnTo>
                <a:lnTo>
                  <a:pt x="6100064" y="0"/>
                </a:lnTo>
                <a:lnTo>
                  <a:pt x="6058923" y="807"/>
                </a:lnTo>
                <a:lnTo>
                  <a:pt x="6017769" y="3098"/>
                </a:lnTo>
                <a:lnTo>
                  <a:pt x="5976600" y="6833"/>
                </a:lnTo>
                <a:lnTo>
                  <a:pt x="5935416" y="11969"/>
                </a:lnTo>
                <a:lnTo>
                  <a:pt x="5894219" y="18465"/>
                </a:lnTo>
                <a:lnTo>
                  <a:pt x="5853009" y="26281"/>
                </a:lnTo>
                <a:lnTo>
                  <a:pt x="5811785" y="35375"/>
                </a:lnTo>
                <a:lnTo>
                  <a:pt x="5770548" y="45706"/>
                </a:lnTo>
                <a:lnTo>
                  <a:pt x="5729299" y="57232"/>
                </a:lnTo>
                <a:lnTo>
                  <a:pt x="5688037" y="69913"/>
                </a:lnTo>
                <a:lnTo>
                  <a:pt x="5646763" y="83707"/>
                </a:lnTo>
                <a:lnTo>
                  <a:pt x="5605478" y="98572"/>
                </a:lnTo>
                <a:lnTo>
                  <a:pt x="5564181" y="114469"/>
                </a:lnTo>
                <a:lnTo>
                  <a:pt x="5522873" y="131354"/>
                </a:lnTo>
                <a:lnTo>
                  <a:pt x="5481555" y="149188"/>
                </a:lnTo>
                <a:lnTo>
                  <a:pt x="5440226" y="167929"/>
                </a:lnTo>
                <a:lnTo>
                  <a:pt x="5398886" y="187536"/>
                </a:lnTo>
                <a:lnTo>
                  <a:pt x="5357537" y="207967"/>
                </a:lnTo>
                <a:lnTo>
                  <a:pt x="5316178" y="229182"/>
                </a:lnTo>
                <a:lnTo>
                  <a:pt x="5274810" y="251138"/>
                </a:lnTo>
                <a:lnTo>
                  <a:pt x="5233433" y="273796"/>
                </a:lnTo>
                <a:lnTo>
                  <a:pt x="5192048" y="297113"/>
                </a:lnTo>
                <a:lnTo>
                  <a:pt x="5150654" y="321049"/>
                </a:lnTo>
                <a:lnTo>
                  <a:pt x="5109252" y="345561"/>
                </a:lnTo>
                <a:lnTo>
                  <a:pt x="5067842" y="370610"/>
                </a:lnTo>
                <a:lnTo>
                  <a:pt x="5026424" y="396153"/>
                </a:lnTo>
                <a:lnTo>
                  <a:pt x="4985000" y="422150"/>
                </a:lnTo>
                <a:lnTo>
                  <a:pt x="4943568" y="448559"/>
                </a:lnTo>
                <a:lnTo>
                  <a:pt x="4902131" y="475340"/>
                </a:lnTo>
                <a:lnTo>
                  <a:pt x="4860686" y="502450"/>
                </a:lnTo>
                <a:lnTo>
                  <a:pt x="4819236" y="529848"/>
                </a:lnTo>
                <a:lnTo>
                  <a:pt x="4777781" y="557494"/>
                </a:lnTo>
                <a:lnTo>
                  <a:pt x="4736320" y="585346"/>
                </a:lnTo>
                <a:lnTo>
                  <a:pt x="4694853" y="613363"/>
                </a:lnTo>
                <a:lnTo>
                  <a:pt x="4653383" y="641504"/>
                </a:lnTo>
                <a:lnTo>
                  <a:pt x="4611907" y="669727"/>
                </a:lnTo>
                <a:lnTo>
                  <a:pt x="4570428" y="697992"/>
                </a:lnTo>
                <a:lnTo>
                  <a:pt x="4528945" y="726256"/>
                </a:lnTo>
                <a:lnTo>
                  <a:pt x="4487458" y="754479"/>
                </a:lnTo>
                <a:lnTo>
                  <a:pt x="4445968" y="782620"/>
                </a:lnTo>
                <a:lnTo>
                  <a:pt x="4404475" y="810637"/>
                </a:lnTo>
                <a:lnTo>
                  <a:pt x="4362979" y="838489"/>
                </a:lnTo>
                <a:lnTo>
                  <a:pt x="4321482" y="866135"/>
                </a:lnTo>
                <a:lnTo>
                  <a:pt x="4279982" y="893533"/>
                </a:lnTo>
                <a:lnTo>
                  <a:pt x="4238480" y="920643"/>
                </a:lnTo>
                <a:lnTo>
                  <a:pt x="4196977" y="947424"/>
                </a:lnTo>
                <a:lnTo>
                  <a:pt x="4155473" y="973833"/>
                </a:lnTo>
                <a:lnTo>
                  <a:pt x="4113968" y="999830"/>
                </a:lnTo>
                <a:lnTo>
                  <a:pt x="4072463" y="1025373"/>
                </a:lnTo>
                <a:lnTo>
                  <a:pt x="4030958" y="1050422"/>
                </a:lnTo>
                <a:lnTo>
                  <a:pt x="3989452" y="1074934"/>
                </a:lnTo>
                <a:lnTo>
                  <a:pt x="3947947" y="1098870"/>
                </a:lnTo>
                <a:lnTo>
                  <a:pt x="3906443" y="1122187"/>
                </a:lnTo>
                <a:lnTo>
                  <a:pt x="3864939" y="1144845"/>
                </a:lnTo>
                <a:lnTo>
                  <a:pt x="3823437" y="1166801"/>
                </a:lnTo>
                <a:lnTo>
                  <a:pt x="3781937" y="1188016"/>
                </a:lnTo>
                <a:lnTo>
                  <a:pt x="3740439" y="1208447"/>
                </a:lnTo>
                <a:lnTo>
                  <a:pt x="3698943" y="1228054"/>
                </a:lnTo>
                <a:lnTo>
                  <a:pt x="3657449" y="1246795"/>
                </a:lnTo>
                <a:lnTo>
                  <a:pt x="3615958" y="1264629"/>
                </a:lnTo>
                <a:lnTo>
                  <a:pt x="3574470" y="1281514"/>
                </a:lnTo>
                <a:lnTo>
                  <a:pt x="3532986" y="1297411"/>
                </a:lnTo>
                <a:lnTo>
                  <a:pt x="3491506" y="1312276"/>
                </a:lnTo>
                <a:lnTo>
                  <a:pt x="3450029" y="1326070"/>
                </a:lnTo>
                <a:lnTo>
                  <a:pt x="3408557" y="1338751"/>
                </a:lnTo>
                <a:lnTo>
                  <a:pt x="3367090" y="1350277"/>
                </a:lnTo>
                <a:lnTo>
                  <a:pt x="3325627" y="1360608"/>
                </a:lnTo>
                <a:lnTo>
                  <a:pt x="3284170" y="1369702"/>
                </a:lnTo>
                <a:lnTo>
                  <a:pt x="3242718" y="1377518"/>
                </a:lnTo>
                <a:lnTo>
                  <a:pt x="3201272" y="1384014"/>
                </a:lnTo>
                <a:lnTo>
                  <a:pt x="3159833" y="1389150"/>
                </a:lnTo>
                <a:lnTo>
                  <a:pt x="3118399" y="1392885"/>
                </a:lnTo>
                <a:lnTo>
                  <a:pt x="3076973" y="1395176"/>
                </a:lnTo>
                <a:lnTo>
                  <a:pt x="3035554" y="1395984"/>
                </a:lnTo>
                <a:lnTo>
                  <a:pt x="2994143" y="1395278"/>
                </a:lnTo>
                <a:lnTo>
                  <a:pt x="2952732" y="1393087"/>
                </a:lnTo>
                <a:lnTo>
                  <a:pt x="2911321" y="1389452"/>
                </a:lnTo>
                <a:lnTo>
                  <a:pt x="2869911" y="1384413"/>
                </a:lnTo>
                <a:lnTo>
                  <a:pt x="2828500" y="1378013"/>
                </a:lnTo>
                <a:lnTo>
                  <a:pt x="2787089" y="1370292"/>
                </a:lnTo>
                <a:lnTo>
                  <a:pt x="2745677" y="1361291"/>
                </a:lnTo>
                <a:lnTo>
                  <a:pt x="2704266" y="1351053"/>
                </a:lnTo>
                <a:lnTo>
                  <a:pt x="2662855" y="1339617"/>
                </a:lnTo>
                <a:lnTo>
                  <a:pt x="2621444" y="1327027"/>
                </a:lnTo>
                <a:lnTo>
                  <a:pt x="2580032" y="1313322"/>
                </a:lnTo>
                <a:lnTo>
                  <a:pt x="2538621" y="1298544"/>
                </a:lnTo>
                <a:lnTo>
                  <a:pt x="2497209" y="1282735"/>
                </a:lnTo>
                <a:lnTo>
                  <a:pt x="2455798" y="1265935"/>
                </a:lnTo>
                <a:lnTo>
                  <a:pt x="2414386" y="1248186"/>
                </a:lnTo>
                <a:lnTo>
                  <a:pt x="2372975" y="1229530"/>
                </a:lnTo>
                <a:lnTo>
                  <a:pt x="2331563" y="1210007"/>
                </a:lnTo>
                <a:lnTo>
                  <a:pt x="2290151" y="1189659"/>
                </a:lnTo>
                <a:lnTo>
                  <a:pt x="2248739" y="1168527"/>
                </a:lnTo>
                <a:lnTo>
                  <a:pt x="2207327" y="1146653"/>
                </a:lnTo>
                <a:lnTo>
                  <a:pt x="2165915" y="1124077"/>
                </a:lnTo>
                <a:lnTo>
                  <a:pt x="2124503" y="1100841"/>
                </a:lnTo>
                <a:lnTo>
                  <a:pt x="2083091" y="1076987"/>
                </a:lnTo>
                <a:lnTo>
                  <a:pt x="2041679" y="1052555"/>
                </a:lnTo>
                <a:lnTo>
                  <a:pt x="2000267" y="1027587"/>
                </a:lnTo>
                <a:lnTo>
                  <a:pt x="1958855" y="1002124"/>
                </a:lnTo>
                <a:lnTo>
                  <a:pt x="1917442" y="976208"/>
                </a:lnTo>
                <a:lnTo>
                  <a:pt x="1876030" y="949879"/>
                </a:lnTo>
                <a:lnTo>
                  <a:pt x="1834618" y="923180"/>
                </a:lnTo>
                <a:lnTo>
                  <a:pt x="1793205" y="896150"/>
                </a:lnTo>
                <a:lnTo>
                  <a:pt x="1751793" y="868833"/>
                </a:lnTo>
                <a:lnTo>
                  <a:pt x="1710380" y="841268"/>
                </a:lnTo>
                <a:lnTo>
                  <a:pt x="1668968" y="813497"/>
                </a:lnTo>
                <a:lnTo>
                  <a:pt x="1627555" y="785562"/>
                </a:lnTo>
                <a:lnTo>
                  <a:pt x="1586143" y="757504"/>
                </a:lnTo>
                <a:lnTo>
                  <a:pt x="1544730" y="729363"/>
                </a:lnTo>
                <a:lnTo>
                  <a:pt x="1503317" y="701182"/>
                </a:lnTo>
                <a:lnTo>
                  <a:pt x="1461905" y="673002"/>
                </a:lnTo>
                <a:lnTo>
                  <a:pt x="1420492" y="644864"/>
                </a:lnTo>
                <a:lnTo>
                  <a:pt x="1379079" y="616808"/>
                </a:lnTo>
                <a:lnTo>
                  <a:pt x="1337667" y="588878"/>
                </a:lnTo>
                <a:lnTo>
                  <a:pt x="1296254" y="561113"/>
                </a:lnTo>
                <a:lnTo>
                  <a:pt x="1254841" y="533555"/>
                </a:lnTo>
                <a:lnTo>
                  <a:pt x="1213428" y="506245"/>
                </a:lnTo>
                <a:lnTo>
                  <a:pt x="1172015" y="479225"/>
                </a:lnTo>
                <a:lnTo>
                  <a:pt x="1130603" y="452536"/>
                </a:lnTo>
                <a:lnTo>
                  <a:pt x="1089190" y="426220"/>
                </a:lnTo>
                <a:lnTo>
                  <a:pt x="1047777" y="400316"/>
                </a:lnTo>
                <a:lnTo>
                  <a:pt x="1006364" y="374868"/>
                </a:lnTo>
                <a:lnTo>
                  <a:pt x="964951" y="349916"/>
                </a:lnTo>
                <a:lnTo>
                  <a:pt x="923538" y="325501"/>
                </a:lnTo>
                <a:lnTo>
                  <a:pt x="882125" y="301664"/>
                </a:lnTo>
                <a:lnTo>
                  <a:pt x="840712" y="278448"/>
                </a:lnTo>
                <a:lnTo>
                  <a:pt x="799299" y="255893"/>
                </a:lnTo>
                <a:lnTo>
                  <a:pt x="757886" y="234040"/>
                </a:lnTo>
                <a:lnTo>
                  <a:pt x="716474" y="212932"/>
                </a:lnTo>
                <a:lnTo>
                  <a:pt x="675061" y="192608"/>
                </a:lnTo>
                <a:lnTo>
                  <a:pt x="633648" y="173111"/>
                </a:lnTo>
                <a:lnTo>
                  <a:pt x="592235" y="154481"/>
                </a:lnTo>
                <a:lnTo>
                  <a:pt x="550822" y="136761"/>
                </a:lnTo>
                <a:lnTo>
                  <a:pt x="509409" y="119991"/>
                </a:lnTo>
                <a:lnTo>
                  <a:pt x="467996" y="104212"/>
                </a:lnTo>
                <a:lnTo>
                  <a:pt x="426583" y="89466"/>
                </a:lnTo>
                <a:lnTo>
                  <a:pt x="385170" y="75794"/>
                </a:lnTo>
                <a:lnTo>
                  <a:pt x="343757" y="63238"/>
                </a:lnTo>
                <a:lnTo>
                  <a:pt x="302344" y="51839"/>
                </a:lnTo>
                <a:lnTo>
                  <a:pt x="260932" y="41637"/>
                </a:lnTo>
                <a:lnTo>
                  <a:pt x="219519" y="32675"/>
                </a:lnTo>
                <a:lnTo>
                  <a:pt x="178106" y="24993"/>
                </a:lnTo>
                <a:lnTo>
                  <a:pt x="136693" y="18633"/>
                </a:lnTo>
                <a:lnTo>
                  <a:pt x="95280" y="13637"/>
                </a:lnTo>
                <a:lnTo>
                  <a:pt x="53868" y="10044"/>
                </a:lnTo>
                <a:lnTo>
                  <a:pt x="12455" y="7898"/>
                </a:lnTo>
                <a:lnTo>
                  <a:pt x="0" y="7700"/>
                </a:lnTo>
              </a:path>
            </a:pathLst>
          </a:custGeom>
          <a:noFill/>
          <a:ln w="76200" cap="flat" cmpd="sng">
            <a:solidFill>
              <a:srgbClr val="40404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23dba7cce39_0_1107"/>
          <p:cNvSpPr/>
          <p:nvPr/>
        </p:nvSpPr>
        <p:spPr>
          <a:xfrm>
            <a:off x="3088385" y="3079494"/>
            <a:ext cx="0" cy="842645"/>
          </a:xfrm>
          <a:custGeom>
            <a:avLst/>
            <a:gdLst/>
            <a:ahLst/>
            <a:cxnLst/>
            <a:rect l="l" t="t" r="r" b="b"/>
            <a:pathLst>
              <a:path w="120000" h="842645" extrusionOk="0">
                <a:moveTo>
                  <a:pt x="0" y="0"/>
                </a:moveTo>
                <a:lnTo>
                  <a:pt x="0" y="842644"/>
                </a:lnTo>
              </a:path>
            </a:pathLst>
          </a:custGeom>
          <a:noFill/>
          <a:ln w="25400" cap="flat" cmpd="sng">
            <a:solidFill>
              <a:schemeClr val="accent1"/>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23dba7cce39_0_1107"/>
          <p:cNvSpPr/>
          <p:nvPr/>
        </p:nvSpPr>
        <p:spPr>
          <a:xfrm>
            <a:off x="6162294" y="2971290"/>
            <a:ext cx="0" cy="1489075"/>
          </a:xfrm>
          <a:custGeom>
            <a:avLst/>
            <a:gdLst/>
            <a:ahLst/>
            <a:cxnLst/>
            <a:rect l="l" t="t" r="r" b="b"/>
            <a:pathLst>
              <a:path w="120000" h="1489075" extrusionOk="0">
                <a:moveTo>
                  <a:pt x="0" y="0"/>
                </a:moveTo>
                <a:lnTo>
                  <a:pt x="0" y="1488694"/>
                </a:lnTo>
              </a:path>
            </a:pathLst>
          </a:custGeom>
          <a:noFill/>
          <a:ln w="25400" cap="flat" cmpd="sng">
            <a:solidFill>
              <a:srgbClr val="7F7F7F"/>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g23dba7cce39_0_1107"/>
          <p:cNvSpPr/>
          <p:nvPr/>
        </p:nvSpPr>
        <p:spPr>
          <a:xfrm>
            <a:off x="9213342" y="2937762"/>
            <a:ext cx="0" cy="975360"/>
          </a:xfrm>
          <a:custGeom>
            <a:avLst/>
            <a:gdLst/>
            <a:ahLst/>
            <a:cxnLst/>
            <a:rect l="l" t="t" r="r" b="b"/>
            <a:pathLst>
              <a:path w="120000" h="975360" extrusionOk="0">
                <a:moveTo>
                  <a:pt x="0" y="0"/>
                </a:moveTo>
                <a:lnTo>
                  <a:pt x="0" y="975360"/>
                </a:lnTo>
              </a:path>
            </a:pathLst>
          </a:custGeom>
          <a:noFill/>
          <a:ln w="25400" cap="flat" cmpd="sng">
            <a:solidFill>
              <a:schemeClr val="accent2"/>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23dba7cce39_0_1107"/>
          <p:cNvSpPr/>
          <p:nvPr/>
        </p:nvSpPr>
        <p:spPr>
          <a:xfrm>
            <a:off x="2948939" y="4005324"/>
            <a:ext cx="276225" cy="276225"/>
          </a:xfrm>
          <a:custGeom>
            <a:avLst/>
            <a:gdLst/>
            <a:ahLst/>
            <a:cxnLst/>
            <a:rect l="l" t="t" r="r" b="b"/>
            <a:pathLst>
              <a:path w="276225" h="276225" extrusionOk="0">
                <a:moveTo>
                  <a:pt x="137922" y="0"/>
                </a:moveTo>
                <a:lnTo>
                  <a:pt x="94317" y="7028"/>
                </a:lnTo>
                <a:lnTo>
                  <a:pt x="56455" y="26602"/>
                </a:lnTo>
                <a:lnTo>
                  <a:pt x="26602" y="56455"/>
                </a:lnTo>
                <a:lnTo>
                  <a:pt x="7028" y="94317"/>
                </a:lnTo>
                <a:lnTo>
                  <a:pt x="0" y="137921"/>
                </a:lnTo>
                <a:lnTo>
                  <a:pt x="7028" y="181526"/>
                </a:lnTo>
                <a:lnTo>
                  <a:pt x="26602" y="219388"/>
                </a:lnTo>
                <a:lnTo>
                  <a:pt x="56455" y="249241"/>
                </a:lnTo>
                <a:lnTo>
                  <a:pt x="94317" y="268815"/>
                </a:lnTo>
                <a:lnTo>
                  <a:pt x="137922" y="275844"/>
                </a:lnTo>
                <a:lnTo>
                  <a:pt x="181526" y="268815"/>
                </a:lnTo>
                <a:lnTo>
                  <a:pt x="219388" y="249241"/>
                </a:lnTo>
                <a:lnTo>
                  <a:pt x="249241" y="219388"/>
                </a:lnTo>
                <a:lnTo>
                  <a:pt x="268815" y="181526"/>
                </a:lnTo>
                <a:lnTo>
                  <a:pt x="275844" y="137921"/>
                </a:lnTo>
                <a:lnTo>
                  <a:pt x="268815" y="94317"/>
                </a:lnTo>
                <a:lnTo>
                  <a:pt x="249241" y="56455"/>
                </a:lnTo>
                <a:lnTo>
                  <a:pt x="219388" y="26602"/>
                </a:lnTo>
                <a:lnTo>
                  <a:pt x="181526" y="7028"/>
                </a:lnTo>
                <a:lnTo>
                  <a:pt x="137922"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3dba7cce39_0_1107"/>
          <p:cNvSpPr/>
          <p:nvPr/>
        </p:nvSpPr>
        <p:spPr>
          <a:xfrm>
            <a:off x="9075419" y="4015992"/>
            <a:ext cx="274320" cy="276225"/>
          </a:xfrm>
          <a:custGeom>
            <a:avLst/>
            <a:gdLst/>
            <a:ahLst/>
            <a:cxnLst/>
            <a:rect l="l" t="t" r="r" b="b"/>
            <a:pathLst>
              <a:path w="274320" h="276225" extrusionOk="0">
                <a:moveTo>
                  <a:pt x="137159" y="0"/>
                </a:moveTo>
                <a:lnTo>
                  <a:pt x="93829" y="7028"/>
                </a:lnTo>
                <a:lnTo>
                  <a:pt x="56180" y="26602"/>
                </a:lnTo>
                <a:lnTo>
                  <a:pt x="26481" y="56455"/>
                </a:lnTo>
                <a:lnTo>
                  <a:pt x="6998" y="94317"/>
                </a:lnTo>
                <a:lnTo>
                  <a:pt x="0" y="137922"/>
                </a:lnTo>
                <a:lnTo>
                  <a:pt x="6998" y="181526"/>
                </a:lnTo>
                <a:lnTo>
                  <a:pt x="26481" y="219388"/>
                </a:lnTo>
                <a:lnTo>
                  <a:pt x="56180" y="249241"/>
                </a:lnTo>
                <a:lnTo>
                  <a:pt x="93829" y="268815"/>
                </a:lnTo>
                <a:lnTo>
                  <a:pt x="137159" y="275844"/>
                </a:lnTo>
                <a:lnTo>
                  <a:pt x="180490" y="268815"/>
                </a:lnTo>
                <a:lnTo>
                  <a:pt x="218139" y="249241"/>
                </a:lnTo>
                <a:lnTo>
                  <a:pt x="247838" y="219388"/>
                </a:lnTo>
                <a:lnTo>
                  <a:pt x="267321" y="181526"/>
                </a:lnTo>
                <a:lnTo>
                  <a:pt x="274320" y="137922"/>
                </a:lnTo>
                <a:lnTo>
                  <a:pt x="267321" y="94317"/>
                </a:lnTo>
                <a:lnTo>
                  <a:pt x="247838" y="56455"/>
                </a:lnTo>
                <a:lnTo>
                  <a:pt x="218139" y="26602"/>
                </a:lnTo>
                <a:lnTo>
                  <a:pt x="180490" y="7028"/>
                </a:lnTo>
                <a:lnTo>
                  <a:pt x="137159" y="0"/>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23dba7cce39_0_1107"/>
          <p:cNvSpPr/>
          <p:nvPr/>
        </p:nvSpPr>
        <p:spPr>
          <a:xfrm>
            <a:off x="6024371" y="2636772"/>
            <a:ext cx="274320" cy="276225"/>
          </a:xfrm>
          <a:custGeom>
            <a:avLst/>
            <a:gdLst/>
            <a:ahLst/>
            <a:cxnLst/>
            <a:rect l="l" t="t" r="r" b="b"/>
            <a:pathLst>
              <a:path w="274320" h="276225" extrusionOk="0">
                <a:moveTo>
                  <a:pt x="137160" y="0"/>
                </a:moveTo>
                <a:lnTo>
                  <a:pt x="93829" y="7028"/>
                </a:lnTo>
                <a:lnTo>
                  <a:pt x="56180" y="26602"/>
                </a:lnTo>
                <a:lnTo>
                  <a:pt x="26481" y="56455"/>
                </a:lnTo>
                <a:lnTo>
                  <a:pt x="6998" y="94317"/>
                </a:lnTo>
                <a:lnTo>
                  <a:pt x="0" y="137922"/>
                </a:lnTo>
                <a:lnTo>
                  <a:pt x="6998" y="181526"/>
                </a:lnTo>
                <a:lnTo>
                  <a:pt x="26481" y="219388"/>
                </a:lnTo>
                <a:lnTo>
                  <a:pt x="56180" y="249241"/>
                </a:lnTo>
                <a:lnTo>
                  <a:pt x="93829" y="268815"/>
                </a:lnTo>
                <a:lnTo>
                  <a:pt x="137160" y="275843"/>
                </a:lnTo>
                <a:lnTo>
                  <a:pt x="180490" y="268815"/>
                </a:lnTo>
                <a:lnTo>
                  <a:pt x="218139" y="249241"/>
                </a:lnTo>
                <a:lnTo>
                  <a:pt x="247838" y="219388"/>
                </a:lnTo>
                <a:lnTo>
                  <a:pt x="267321" y="181526"/>
                </a:lnTo>
                <a:lnTo>
                  <a:pt x="274319" y="137922"/>
                </a:lnTo>
                <a:lnTo>
                  <a:pt x="267321" y="94317"/>
                </a:lnTo>
                <a:lnTo>
                  <a:pt x="247838" y="56455"/>
                </a:lnTo>
                <a:lnTo>
                  <a:pt x="218139" y="26602"/>
                </a:lnTo>
                <a:lnTo>
                  <a:pt x="180490" y="7028"/>
                </a:lnTo>
                <a:lnTo>
                  <a:pt x="137160" y="0"/>
                </a:lnTo>
                <a:close/>
              </a:path>
            </a:pathLst>
          </a:custGeom>
          <a:solidFill>
            <a:srgbClr val="7F7F7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3dba7cce39_0_1107"/>
          <p:cNvSpPr txBox="1">
            <a:spLocks noGrp="1"/>
          </p:cNvSpPr>
          <p:nvPr>
            <p:ph type="title"/>
          </p:nvPr>
        </p:nvSpPr>
        <p:spPr>
          <a:xfrm>
            <a:off x="693951" y="321727"/>
            <a:ext cx="10935300" cy="894600"/>
          </a:xfrm>
          <a:prstGeom prst="rect">
            <a:avLst/>
          </a:prstGeom>
          <a:noFill/>
          <a:ln>
            <a:noFill/>
          </a:ln>
        </p:spPr>
        <p:txBody>
          <a:bodyPr spcFirstLastPara="1" wrap="square" lIns="0" tIns="215050" rIns="0" bIns="0" anchor="ctr" anchorCtr="0">
            <a:spAutoFit/>
          </a:bodyPr>
          <a:lstStyle/>
          <a:p>
            <a:pPr marL="12700" lvl="0" indent="0" algn="l" rtl="0">
              <a:lnSpc>
                <a:spcPct val="100000"/>
              </a:lnSpc>
              <a:spcBef>
                <a:spcPts val="100"/>
              </a:spcBef>
              <a:spcAft>
                <a:spcPts val="0"/>
              </a:spcAft>
              <a:buSzPts val="1800"/>
              <a:buNone/>
            </a:pPr>
            <a:r>
              <a:rPr lang="en-CA">
                <a:solidFill>
                  <a:srgbClr val="252525"/>
                </a:solidFill>
              </a:rPr>
              <a:t>Preliminary Findings: Neonatal Unit</a:t>
            </a:r>
            <a:endParaRPr/>
          </a:p>
        </p:txBody>
      </p:sp>
      <p:sp>
        <p:nvSpPr>
          <p:cNvPr id="564" name="Google Shape;564;g23dba7cce39_0_1107"/>
          <p:cNvSpPr txBox="1"/>
          <p:nvPr/>
        </p:nvSpPr>
        <p:spPr>
          <a:xfrm>
            <a:off x="1909317" y="2054732"/>
            <a:ext cx="2272800" cy="2583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FFFFFF"/>
                </a:solidFill>
                <a:latin typeface="Calibri"/>
                <a:ea typeface="Calibri"/>
                <a:cs typeface="Calibri"/>
                <a:sym typeface="Calibri"/>
              </a:rPr>
              <a:t>Neonatal Services provided</a:t>
            </a:r>
            <a:endParaRPr sz="1600" b="0" i="0" u="none" strike="noStrike" cap="none">
              <a:solidFill>
                <a:srgbClr val="000000"/>
              </a:solidFill>
              <a:latin typeface="Calibri"/>
              <a:ea typeface="Calibri"/>
              <a:cs typeface="Calibri"/>
              <a:sym typeface="Calibri"/>
            </a:endParaRPr>
          </a:p>
        </p:txBody>
      </p:sp>
      <p:sp>
        <p:nvSpPr>
          <p:cNvPr id="565" name="Google Shape;565;g23dba7cce39_0_1107"/>
          <p:cNvSpPr txBox="1"/>
          <p:nvPr/>
        </p:nvSpPr>
        <p:spPr>
          <a:xfrm>
            <a:off x="5340032" y="1795933"/>
            <a:ext cx="1588200" cy="567000"/>
          </a:xfrm>
          <a:prstGeom prst="rect">
            <a:avLst/>
          </a:prstGeom>
          <a:noFill/>
          <a:ln>
            <a:noFill/>
          </a:ln>
        </p:spPr>
        <p:txBody>
          <a:bodyPr spcFirstLastPara="1" wrap="square" lIns="0" tIns="12700" rIns="0" bIns="0" anchor="t" anchorCtr="0">
            <a:spAutoFit/>
          </a:bodyPr>
          <a:lstStyle/>
          <a:p>
            <a:pPr marL="299085" marR="0" lvl="0" indent="-287019" algn="l" rtl="0">
              <a:lnSpc>
                <a:spcPct val="100000"/>
              </a:lnSpc>
              <a:spcBef>
                <a:spcPts val="0"/>
              </a:spcBef>
              <a:spcAft>
                <a:spcPts val="0"/>
              </a:spcAft>
              <a:buClr>
                <a:srgbClr val="000000"/>
              </a:buClr>
              <a:buSzPts val="1800"/>
              <a:buFont typeface="Arial"/>
              <a:buChar char="•"/>
            </a:pPr>
            <a:r>
              <a:rPr lang="en-CA" sz="1800" b="0" i="0" u="none" strike="noStrike" cap="none">
                <a:solidFill>
                  <a:srgbClr val="404040"/>
                </a:solidFill>
                <a:latin typeface="Calibri"/>
                <a:ea typeface="Calibri"/>
                <a:cs typeface="Calibri"/>
                <a:sym typeface="Calibri"/>
              </a:rPr>
              <a:t>Infrastructure</a:t>
            </a:r>
            <a:endParaRPr sz="1800" b="0" i="0" u="none" strike="noStrike" cap="none">
              <a:solidFill>
                <a:srgbClr val="000000"/>
              </a:solidFill>
              <a:latin typeface="Calibri"/>
              <a:ea typeface="Calibri"/>
              <a:cs typeface="Calibri"/>
              <a:sym typeface="Calibri"/>
            </a:endParaRPr>
          </a:p>
          <a:p>
            <a:pPr marL="299085" marR="0" lvl="0" indent="-287019" algn="l" rtl="0">
              <a:lnSpc>
                <a:spcPct val="100000"/>
              </a:lnSpc>
              <a:spcBef>
                <a:spcPts val="0"/>
              </a:spcBef>
              <a:spcAft>
                <a:spcPts val="0"/>
              </a:spcAft>
              <a:buClr>
                <a:srgbClr val="000000"/>
              </a:buClr>
              <a:buSzPts val="1800"/>
              <a:buFont typeface="Arial"/>
              <a:buChar char="•"/>
            </a:pPr>
            <a:r>
              <a:rPr lang="en-CA" sz="1800" b="0" i="0" u="none" strike="noStrike" cap="none">
                <a:solidFill>
                  <a:srgbClr val="404040"/>
                </a:solidFill>
                <a:latin typeface="Calibri"/>
                <a:ea typeface="Calibri"/>
                <a:cs typeface="Calibri"/>
                <a:sym typeface="Calibri"/>
              </a:rPr>
              <a:t>Electricity</a:t>
            </a:r>
            <a:endParaRPr sz="1800" b="0" i="0" u="none" strike="noStrike" cap="none">
              <a:solidFill>
                <a:srgbClr val="000000"/>
              </a:solidFill>
              <a:latin typeface="Calibri"/>
              <a:ea typeface="Calibri"/>
              <a:cs typeface="Calibri"/>
              <a:sym typeface="Calibri"/>
            </a:endParaRPr>
          </a:p>
        </p:txBody>
      </p:sp>
      <p:sp>
        <p:nvSpPr>
          <p:cNvPr id="566" name="Google Shape;566;g23dba7cce39_0_1107"/>
          <p:cNvSpPr txBox="1"/>
          <p:nvPr/>
        </p:nvSpPr>
        <p:spPr>
          <a:xfrm>
            <a:off x="4902834" y="4840630"/>
            <a:ext cx="2447400" cy="1104000"/>
          </a:xfrm>
          <a:prstGeom prst="rect">
            <a:avLst/>
          </a:prstGeom>
          <a:noFill/>
          <a:ln>
            <a:noFill/>
          </a:ln>
        </p:spPr>
        <p:txBody>
          <a:bodyPr spcFirstLastPara="1" wrap="square" lIns="0" tIns="12700" rIns="0" bIns="0" anchor="t" anchorCtr="0">
            <a:spAutoFit/>
          </a:bodyPr>
          <a:lstStyle/>
          <a:p>
            <a:pPr marL="288290" marR="9525" lvl="0" indent="-276225" algn="l" rtl="0">
              <a:lnSpc>
                <a:spcPct val="110600"/>
              </a:lnSpc>
              <a:spcBef>
                <a:spcPts val="0"/>
              </a:spcBef>
              <a:spcAft>
                <a:spcPts val="0"/>
              </a:spcAft>
              <a:buClr>
                <a:srgbClr val="000000"/>
              </a:buClr>
              <a:buSzPts val="1600"/>
              <a:buFont typeface="Arial"/>
              <a:buChar char="•"/>
            </a:pPr>
            <a:r>
              <a:rPr lang="en-CA" sz="1600" b="0" i="0" u="none" strike="noStrike" cap="none">
                <a:solidFill>
                  <a:srgbClr val="FFFFFF"/>
                </a:solidFill>
                <a:latin typeface="Calibri"/>
                <a:ea typeface="Calibri"/>
                <a:cs typeface="Calibri"/>
                <a:sym typeface="Calibri"/>
              </a:rPr>
              <a:t>Inventory and Forecasting of Consumables</a:t>
            </a:r>
            <a:endParaRPr sz="1600" b="0" i="0" u="none" strike="noStrike" cap="none">
              <a:solidFill>
                <a:srgbClr val="000000"/>
              </a:solidFill>
              <a:latin typeface="Calibri"/>
              <a:ea typeface="Calibri"/>
              <a:cs typeface="Calibri"/>
              <a:sym typeface="Calibri"/>
            </a:endParaRPr>
          </a:p>
          <a:p>
            <a:pPr marL="299085" marR="0" lvl="0" indent="-287019" algn="l" rtl="0">
              <a:lnSpc>
                <a:spcPct val="100000"/>
              </a:lnSpc>
              <a:spcBef>
                <a:spcPts val="215"/>
              </a:spcBef>
              <a:spcAft>
                <a:spcPts val="0"/>
              </a:spcAft>
              <a:buClr>
                <a:srgbClr val="000000"/>
              </a:buClr>
              <a:buSzPts val="1600"/>
              <a:buFont typeface="Arial"/>
              <a:buChar char="•"/>
            </a:pPr>
            <a:r>
              <a:rPr lang="en-CA" sz="1600" b="0" i="0" u="none" strike="noStrike" cap="none">
                <a:solidFill>
                  <a:srgbClr val="FFFFFF"/>
                </a:solidFill>
                <a:latin typeface="Calibri"/>
                <a:ea typeface="Calibri"/>
                <a:cs typeface="Calibri"/>
                <a:sym typeface="Calibri"/>
              </a:rPr>
              <a:t>Newborn Care Equipment</a:t>
            </a:r>
            <a:endParaRPr sz="1600" b="0" i="0" u="none" strike="noStrike" cap="none">
              <a:solidFill>
                <a:srgbClr val="000000"/>
              </a:solidFill>
              <a:latin typeface="Calibri"/>
              <a:ea typeface="Calibri"/>
              <a:cs typeface="Calibri"/>
              <a:sym typeface="Calibri"/>
            </a:endParaRPr>
          </a:p>
          <a:p>
            <a:pPr marL="288290" marR="0" lvl="0" indent="0" algn="l" rtl="0">
              <a:lnSpc>
                <a:spcPct val="100000"/>
              </a:lnSpc>
              <a:spcBef>
                <a:spcPts val="204"/>
              </a:spcBef>
              <a:spcAft>
                <a:spcPts val="0"/>
              </a:spcAft>
              <a:buClr>
                <a:srgbClr val="000000"/>
              </a:buClr>
              <a:buSzPts val="1600"/>
              <a:buFont typeface="Arial"/>
              <a:buNone/>
            </a:pPr>
            <a:r>
              <a:rPr lang="en-CA" sz="1600" b="0" i="0" u="none" strike="noStrike" cap="none">
                <a:solidFill>
                  <a:srgbClr val="FFFFFF"/>
                </a:solidFill>
                <a:latin typeface="Calibri"/>
                <a:ea typeface="Calibri"/>
                <a:cs typeface="Calibri"/>
                <a:sym typeface="Calibri"/>
              </a:rPr>
              <a:t>and Supplies</a:t>
            </a:r>
            <a:endParaRPr sz="1600" b="0" i="0" u="none" strike="noStrike" cap="none">
              <a:solidFill>
                <a:srgbClr val="000000"/>
              </a:solidFill>
              <a:latin typeface="Calibri"/>
              <a:ea typeface="Calibri"/>
              <a:cs typeface="Calibri"/>
              <a:sym typeface="Calibri"/>
            </a:endParaRPr>
          </a:p>
        </p:txBody>
      </p:sp>
      <p:sp>
        <p:nvSpPr>
          <p:cNvPr id="567" name="Google Shape;567;g23dba7cce39_0_1107"/>
          <p:cNvSpPr txBox="1"/>
          <p:nvPr/>
        </p:nvSpPr>
        <p:spPr>
          <a:xfrm>
            <a:off x="8366123" y="4481091"/>
            <a:ext cx="16929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404040"/>
                </a:solidFill>
                <a:latin typeface="Calibri"/>
                <a:ea typeface="Calibri"/>
                <a:cs typeface="Calibri"/>
                <a:sym typeface="Calibri"/>
              </a:rPr>
              <a:t>Human Resources</a:t>
            </a:r>
            <a:endParaRPr sz="1800" b="0" i="0" u="none" strike="noStrike" cap="none">
              <a:solidFill>
                <a:srgbClr val="000000"/>
              </a:solidFill>
              <a:latin typeface="Calibri"/>
              <a:ea typeface="Calibri"/>
              <a:cs typeface="Calibri"/>
              <a:sym typeface="Calibri"/>
            </a:endParaRPr>
          </a:p>
        </p:txBody>
      </p:sp>
      <p:sp>
        <p:nvSpPr>
          <p:cNvPr id="568" name="Google Shape;568;g23dba7cce39_0_1107"/>
          <p:cNvSpPr txBox="1"/>
          <p:nvPr/>
        </p:nvSpPr>
        <p:spPr>
          <a:xfrm>
            <a:off x="8081518" y="1760600"/>
            <a:ext cx="1674600" cy="2583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FFFFFF"/>
                </a:solidFill>
                <a:latin typeface="Calibri"/>
                <a:ea typeface="Calibri"/>
                <a:cs typeface="Calibri"/>
                <a:sym typeface="Calibri"/>
              </a:rPr>
              <a:t>Neonatal Admission</a:t>
            </a:r>
            <a:endParaRPr sz="1600" b="0" i="0" u="none" strike="noStrike" cap="none">
              <a:solidFill>
                <a:srgbClr val="000000"/>
              </a:solidFill>
              <a:latin typeface="Calibri"/>
              <a:ea typeface="Calibri"/>
              <a:cs typeface="Calibri"/>
              <a:sym typeface="Calibri"/>
            </a:endParaRPr>
          </a:p>
        </p:txBody>
      </p:sp>
      <p:sp>
        <p:nvSpPr>
          <p:cNvPr id="569" name="Google Shape;569;g23dba7cce39_0_1107"/>
          <p:cNvSpPr txBox="1"/>
          <p:nvPr/>
        </p:nvSpPr>
        <p:spPr>
          <a:xfrm>
            <a:off x="1704213" y="4789678"/>
            <a:ext cx="2599200" cy="1121100"/>
          </a:xfrm>
          <a:prstGeom prst="rect">
            <a:avLst/>
          </a:prstGeom>
          <a:noFill/>
          <a:ln>
            <a:noFill/>
          </a:ln>
        </p:spPr>
        <p:txBody>
          <a:bodyPr spcFirstLastPara="1" wrap="square" lIns="0" tIns="12700" rIns="0" bIns="0" anchor="t" anchorCtr="0">
            <a:spAutoFit/>
          </a:bodyPr>
          <a:lstStyle/>
          <a:p>
            <a:pPr marL="299085" marR="5080" lvl="0" indent="-287019" algn="l" rtl="0">
              <a:lnSpc>
                <a:spcPct val="100000"/>
              </a:lnSpc>
              <a:spcBef>
                <a:spcPts val="0"/>
              </a:spcBef>
              <a:spcAft>
                <a:spcPts val="0"/>
              </a:spcAft>
              <a:buClr>
                <a:srgbClr val="000000"/>
              </a:buClr>
              <a:buSzPts val="1800"/>
              <a:buFont typeface="Arial"/>
              <a:buChar char="•"/>
            </a:pPr>
            <a:r>
              <a:rPr lang="en-CA" sz="1800" b="0" i="0" u="none" strike="noStrike" cap="none">
                <a:solidFill>
                  <a:srgbClr val="000000"/>
                </a:solidFill>
                <a:latin typeface="Calibri"/>
                <a:ea typeface="Calibri"/>
                <a:cs typeface="Calibri"/>
                <a:sym typeface="Calibri"/>
              </a:rPr>
              <a:t>Infection Prevention and Control</a:t>
            </a:r>
            <a:endParaRPr sz="1800" b="0" i="0" u="none" strike="noStrike" cap="none">
              <a:solidFill>
                <a:srgbClr val="000000"/>
              </a:solidFill>
              <a:latin typeface="Calibri"/>
              <a:ea typeface="Calibri"/>
              <a:cs typeface="Calibri"/>
              <a:sym typeface="Calibri"/>
            </a:endParaRPr>
          </a:p>
          <a:p>
            <a:pPr marL="299085" marR="0" lvl="0" indent="-287019" algn="l" rtl="0">
              <a:lnSpc>
                <a:spcPct val="100000"/>
              </a:lnSpc>
              <a:spcBef>
                <a:spcPts val="0"/>
              </a:spcBef>
              <a:spcAft>
                <a:spcPts val="0"/>
              </a:spcAft>
              <a:buClr>
                <a:srgbClr val="000000"/>
              </a:buClr>
              <a:buSzPts val="1800"/>
              <a:buFont typeface="Arial"/>
              <a:buChar char="•"/>
            </a:pPr>
            <a:r>
              <a:rPr lang="en-CA" sz="1800" b="0" i="0" u="none" strike="noStrike" cap="none">
                <a:solidFill>
                  <a:srgbClr val="000000"/>
                </a:solidFill>
                <a:latin typeface="Calibri"/>
                <a:ea typeface="Calibri"/>
                <a:cs typeface="Calibri"/>
                <a:sym typeface="Calibri"/>
              </a:rPr>
              <a:t>Waste Management</a:t>
            </a:r>
            <a:endParaRPr sz="1800" b="0" i="0" u="none" strike="noStrike" cap="none">
              <a:solidFill>
                <a:srgbClr val="000000"/>
              </a:solidFill>
              <a:latin typeface="Calibri"/>
              <a:ea typeface="Calibri"/>
              <a:cs typeface="Calibri"/>
              <a:sym typeface="Calibri"/>
            </a:endParaRPr>
          </a:p>
          <a:p>
            <a:pPr marL="299085" marR="0" lvl="0" indent="-287019" algn="l" rtl="0">
              <a:lnSpc>
                <a:spcPct val="100000"/>
              </a:lnSpc>
              <a:spcBef>
                <a:spcPts val="0"/>
              </a:spcBef>
              <a:spcAft>
                <a:spcPts val="0"/>
              </a:spcAft>
              <a:buClr>
                <a:srgbClr val="000000"/>
              </a:buClr>
              <a:buSzPts val="1800"/>
              <a:buFont typeface="Arial"/>
              <a:buChar char="•"/>
            </a:pPr>
            <a:r>
              <a:rPr lang="en-CA" sz="1800" b="0" i="0" u="none" strike="noStrike" cap="none">
                <a:solidFill>
                  <a:srgbClr val="000000"/>
                </a:solidFill>
                <a:latin typeface="Calibri"/>
                <a:ea typeface="Calibri"/>
                <a:cs typeface="Calibri"/>
                <a:sym typeface="Calibri"/>
              </a:rPr>
              <a:t>Sources of water</a:t>
            </a:r>
            <a:endParaRPr sz="1800" b="0" i="0" u="none" strike="noStrike" cap="none">
              <a:solidFill>
                <a:srgbClr val="000000"/>
              </a:solidFill>
              <a:latin typeface="Calibri"/>
              <a:ea typeface="Calibri"/>
              <a:cs typeface="Calibri"/>
              <a:sym typeface="Calibri"/>
            </a:endParaRPr>
          </a:p>
        </p:txBody>
      </p:sp>
      <p:pic>
        <p:nvPicPr>
          <p:cNvPr id="570" name="Google Shape;570;g23dba7cce39_0_1107"/>
          <p:cNvPicPr preferRelativeResize="0"/>
          <p:nvPr/>
        </p:nvPicPr>
        <p:blipFill rotWithShape="1">
          <a:blip r:embed="rId3">
            <a:alphaModFix/>
          </a:blip>
          <a:srcRect/>
          <a:stretch/>
        </p:blipFill>
        <p:spPr>
          <a:xfrm>
            <a:off x="497825" y="4890005"/>
            <a:ext cx="1053148" cy="1009267"/>
          </a:xfrm>
          <a:prstGeom prst="rect">
            <a:avLst/>
          </a:prstGeom>
          <a:noFill/>
          <a:ln>
            <a:noFill/>
          </a:ln>
        </p:spPr>
      </p:pic>
      <p:sp>
        <p:nvSpPr>
          <p:cNvPr id="571" name="Google Shape;571;g23dba7cce39_0_1107"/>
          <p:cNvSpPr/>
          <p:nvPr/>
        </p:nvSpPr>
        <p:spPr>
          <a:xfrm>
            <a:off x="1860596" y="1591805"/>
            <a:ext cx="2452800" cy="14892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Calibri"/>
                <a:ea typeface="Calibri"/>
                <a:cs typeface="Calibri"/>
                <a:sym typeface="Calibri"/>
              </a:rPr>
              <a:t>Neonatal Services Provided</a:t>
            </a:r>
            <a:endParaRPr sz="1400" b="0" i="0" u="none" strike="noStrike" cap="none">
              <a:solidFill>
                <a:srgbClr val="000000"/>
              </a:solidFill>
              <a:latin typeface="Arial"/>
              <a:ea typeface="Arial"/>
              <a:cs typeface="Arial"/>
              <a:sym typeface="Arial"/>
            </a:endParaRPr>
          </a:p>
        </p:txBody>
      </p:sp>
      <p:sp>
        <p:nvSpPr>
          <p:cNvPr id="572" name="Google Shape;572;g23dba7cce39_0_1107"/>
          <p:cNvSpPr/>
          <p:nvPr/>
        </p:nvSpPr>
        <p:spPr>
          <a:xfrm>
            <a:off x="7990637" y="1589245"/>
            <a:ext cx="2452800" cy="14892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lt1"/>
                </a:solidFill>
                <a:latin typeface="Calibri"/>
                <a:ea typeface="Calibri"/>
                <a:cs typeface="Calibri"/>
                <a:sym typeface="Calibri"/>
              </a:rPr>
              <a:t>Neonatal Admission</a:t>
            </a:r>
            <a:endParaRPr sz="1400" b="0" i="0" u="none" strike="noStrike" cap="none">
              <a:solidFill>
                <a:srgbClr val="000000"/>
              </a:solidFill>
              <a:latin typeface="Arial"/>
              <a:ea typeface="Arial"/>
              <a:cs typeface="Arial"/>
              <a:sym typeface="Arial"/>
            </a:endParaRPr>
          </a:p>
        </p:txBody>
      </p:sp>
      <p:sp>
        <p:nvSpPr>
          <p:cNvPr id="573" name="Google Shape;573;g23dba7cce39_0_1107"/>
          <p:cNvSpPr/>
          <p:nvPr/>
        </p:nvSpPr>
        <p:spPr>
          <a:xfrm rot="10800000">
            <a:off x="2733357" y="2929686"/>
            <a:ext cx="707389" cy="454660"/>
          </a:xfrm>
          <a:custGeom>
            <a:avLst/>
            <a:gdLst/>
            <a:ahLst/>
            <a:cxnLst/>
            <a:rect l="l" t="t" r="r" b="b"/>
            <a:pathLst>
              <a:path w="707389" h="454660" extrusionOk="0">
                <a:moveTo>
                  <a:pt x="353568" y="0"/>
                </a:moveTo>
                <a:lnTo>
                  <a:pt x="0" y="454151"/>
                </a:lnTo>
                <a:lnTo>
                  <a:pt x="707136" y="454151"/>
                </a:lnTo>
                <a:lnTo>
                  <a:pt x="353568" y="0"/>
                </a:lnTo>
                <a:close/>
              </a:path>
            </a:pathLst>
          </a:cu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23dba7cce39_0_1107"/>
          <p:cNvSpPr/>
          <p:nvPr/>
        </p:nvSpPr>
        <p:spPr>
          <a:xfrm rot="10800000">
            <a:off x="8864447" y="2908068"/>
            <a:ext cx="707389" cy="454660"/>
          </a:xfrm>
          <a:custGeom>
            <a:avLst/>
            <a:gdLst/>
            <a:ahLst/>
            <a:cxnLst/>
            <a:rect l="l" t="t" r="r" b="b"/>
            <a:pathLst>
              <a:path w="707389" h="454660" extrusionOk="0">
                <a:moveTo>
                  <a:pt x="353568" y="0"/>
                </a:moveTo>
                <a:lnTo>
                  <a:pt x="0" y="454151"/>
                </a:lnTo>
                <a:lnTo>
                  <a:pt x="707136" y="454151"/>
                </a:lnTo>
                <a:lnTo>
                  <a:pt x="353568" y="0"/>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23dba7cce39_0_1107"/>
          <p:cNvSpPr/>
          <p:nvPr/>
        </p:nvSpPr>
        <p:spPr>
          <a:xfrm>
            <a:off x="4602306" y="4794736"/>
            <a:ext cx="3118500" cy="1489200"/>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288290" marR="9525" lvl="0" indent="-276225" algn="l" rtl="0">
              <a:lnSpc>
                <a:spcPct val="110600"/>
              </a:lnSpc>
              <a:spcBef>
                <a:spcPts val="0"/>
              </a:spcBef>
              <a:spcAft>
                <a:spcPts val="0"/>
              </a:spcAft>
              <a:buClr>
                <a:srgbClr val="000000"/>
              </a:buClr>
              <a:buSzPts val="1800"/>
              <a:buFont typeface="Arial"/>
              <a:buChar char="•"/>
            </a:pPr>
            <a:r>
              <a:rPr lang="en-CA" sz="1800" b="0" i="0" u="none" strike="noStrike" cap="none">
                <a:solidFill>
                  <a:srgbClr val="FFFFFF"/>
                </a:solidFill>
                <a:latin typeface="Calibri"/>
                <a:ea typeface="Calibri"/>
                <a:cs typeface="Calibri"/>
                <a:sym typeface="Calibri"/>
              </a:rPr>
              <a:t>Inventory and Forecasting of Consumables</a:t>
            </a:r>
            <a:endParaRPr sz="1800" b="0" i="0" u="none" strike="noStrike" cap="none">
              <a:solidFill>
                <a:schemeClr val="lt1"/>
              </a:solidFill>
              <a:latin typeface="Calibri"/>
              <a:ea typeface="Calibri"/>
              <a:cs typeface="Calibri"/>
              <a:sym typeface="Calibri"/>
            </a:endParaRPr>
          </a:p>
          <a:p>
            <a:pPr marL="299085" marR="0" lvl="0" indent="-287019" algn="l" rtl="0">
              <a:lnSpc>
                <a:spcPct val="100000"/>
              </a:lnSpc>
              <a:spcBef>
                <a:spcPts val="215"/>
              </a:spcBef>
              <a:spcAft>
                <a:spcPts val="0"/>
              </a:spcAft>
              <a:buClr>
                <a:srgbClr val="000000"/>
              </a:buClr>
              <a:buSzPts val="1800"/>
              <a:buFont typeface="Arial"/>
              <a:buChar char="•"/>
            </a:pPr>
            <a:r>
              <a:rPr lang="en-CA" sz="1800" b="0" i="0" u="none" strike="noStrike" cap="none">
                <a:solidFill>
                  <a:srgbClr val="FFFFFF"/>
                </a:solidFill>
                <a:latin typeface="Calibri"/>
                <a:ea typeface="Calibri"/>
                <a:cs typeface="Calibri"/>
                <a:sym typeface="Calibri"/>
              </a:rPr>
              <a:t>Newborn Care Equipment</a:t>
            </a:r>
            <a:endParaRPr sz="1800" b="0" i="0" u="none" strike="noStrike" cap="none">
              <a:solidFill>
                <a:schemeClr val="lt1"/>
              </a:solidFill>
              <a:latin typeface="Calibri"/>
              <a:ea typeface="Calibri"/>
              <a:cs typeface="Calibri"/>
              <a:sym typeface="Calibri"/>
            </a:endParaRPr>
          </a:p>
          <a:p>
            <a:pPr marL="288290" marR="0" lvl="0" indent="0" algn="l" rtl="0">
              <a:lnSpc>
                <a:spcPct val="100000"/>
              </a:lnSpc>
              <a:spcBef>
                <a:spcPts val="204"/>
              </a:spcBef>
              <a:spcAft>
                <a:spcPts val="0"/>
              </a:spcAft>
              <a:buClr>
                <a:srgbClr val="000000"/>
              </a:buClr>
              <a:buSzPts val="1800"/>
              <a:buFont typeface="Arial"/>
              <a:buNone/>
            </a:pPr>
            <a:r>
              <a:rPr lang="en-CA" sz="1800" b="0" i="0" u="none" strike="noStrike" cap="none">
                <a:solidFill>
                  <a:srgbClr val="FFFFFF"/>
                </a:solidFill>
                <a:latin typeface="Calibri"/>
                <a:ea typeface="Calibri"/>
                <a:cs typeface="Calibri"/>
                <a:sym typeface="Calibri"/>
              </a:rPr>
              <a:t>and Supplies</a:t>
            </a:r>
            <a:endParaRPr sz="1800" b="0" i="0" u="none" strike="noStrike" cap="none">
              <a:solidFill>
                <a:schemeClr val="lt1"/>
              </a:solidFill>
              <a:latin typeface="Calibri"/>
              <a:ea typeface="Calibri"/>
              <a:cs typeface="Calibri"/>
              <a:sym typeface="Calibri"/>
            </a:endParaRPr>
          </a:p>
        </p:txBody>
      </p:sp>
      <p:pic>
        <p:nvPicPr>
          <p:cNvPr id="576" name="Google Shape;576;g23dba7cce39_0_1107" descr="Icon&#10;&#10;Description automatically generated"/>
          <p:cNvPicPr preferRelativeResize="0"/>
          <p:nvPr/>
        </p:nvPicPr>
        <p:blipFill rotWithShape="1">
          <a:blip r:embed="rId4">
            <a:alphaModFix/>
          </a:blip>
          <a:srcRect/>
          <a:stretch/>
        </p:blipFill>
        <p:spPr>
          <a:xfrm>
            <a:off x="4582266" y="1535283"/>
            <a:ext cx="825450" cy="1101723"/>
          </a:xfrm>
          <a:prstGeom prst="rect">
            <a:avLst/>
          </a:prstGeom>
          <a:noFill/>
          <a:ln>
            <a:noFill/>
          </a:ln>
        </p:spPr>
      </p:pic>
      <p:pic>
        <p:nvPicPr>
          <p:cNvPr id="577" name="Google Shape;577;g23dba7cce39_0_1107" descr="A picture containing tool, vector graphics&#10;&#10;Description automatically generated"/>
          <p:cNvPicPr preferRelativeResize="0"/>
          <p:nvPr/>
        </p:nvPicPr>
        <p:blipFill rotWithShape="1">
          <a:blip r:embed="rId5">
            <a:alphaModFix/>
          </a:blip>
          <a:srcRect/>
          <a:stretch/>
        </p:blipFill>
        <p:spPr>
          <a:xfrm>
            <a:off x="8047520" y="4656695"/>
            <a:ext cx="2288165" cy="1765156"/>
          </a:xfrm>
          <a:prstGeom prst="rect">
            <a:avLst/>
          </a:prstGeom>
          <a:noFill/>
          <a:ln>
            <a:noFill/>
          </a:ln>
        </p:spPr>
      </p:pic>
      <p:pic>
        <p:nvPicPr>
          <p:cNvPr id="578" name="Google Shape;578;g23dba7cce39_0_1107" descr="Icon&#10;&#10;Description automatically generated"/>
          <p:cNvPicPr preferRelativeResize="0"/>
          <p:nvPr/>
        </p:nvPicPr>
        <p:blipFill rotWithShape="1">
          <a:blip r:embed="rId6">
            <a:alphaModFix/>
          </a:blip>
          <a:srcRect/>
          <a:stretch/>
        </p:blipFill>
        <p:spPr>
          <a:xfrm>
            <a:off x="874331" y="1756638"/>
            <a:ext cx="910060" cy="12146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949859-2A07-490C-B390-CBF33A65839D}"/>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4AA31519-4A57-4885-A891-8A95F6C278A3}"/>
              </a:ext>
            </a:extLst>
          </p:cNvPr>
          <p:cNvSpPr>
            <a:spLocks noGrp="1"/>
          </p:cNvSpPr>
          <p:nvPr>
            <p:ph idx="1"/>
          </p:nvPr>
        </p:nvSpPr>
        <p:spPr>
          <a:xfrm>
            <a:off x="617220" y="3812795"/>
            <a:ext cx="10965180" cy="2364167"/>
          </a:xfrm>
        </p:spPr>
        <p:txBody>
          <a:bodyPr/>
          <a:lstStyle/>
          <a:p>
            <a:r>
              <a:rPr lang="en-US" dirty="0"/>
              <a:t>To achieve the 2030 SDG-era targets, IMNHC 2023 aimed to lead with evidence, share effective implementation strategies, review joint progress, and nurture collaboration and innovation within the maternal and newborn health community</a:t>
            </a:r>
          </a:p>
        </p:txBody>
      </p:sp>
      <p:sp>
        <p:nvSpPr>
          <p:cNvPr id="3" name="Slide Number Placeholder 2">
            <a:extLst>
              <a:ext uri="{FF2B5EF4-FFF2-40B4-BE49-F238E27FC236}">
                <a16:creationId xmlns:a16="http://schemas.microsoft.com/office/drawing/2014/main" id="{4FEAEEDF-F787-44F7-91D9-AD10CA34865C}"/>
              </a:ext>
            </a:extLst>
          </p:cNvPr>
          <p:cNvSpPr>
            <a:spLocks noGrp="1"/>
          </p:cNvSpPr>
          <p:nvPr>
            <p:ph type="sldNum" sz="quarter" idx="12"/>
          </p:nvPr>
        </p:nvSpPr>
        <p:spPr/>
        <p:txBody>
          <a:bodyPr/>
          <a:lstStyle/>
          <a:p>
            <a:fld id="{35B6E5A0-E4B5-4D69-B89F-7DC6A31D35A3}" type="slidenum">
              <a:rPr lang="en-US" smtClean="0"/>
              <a:pPr/>
              <a:t>2</a:t>
            </a:fld>
            <a:endParaRPr lang="en-US" dirty="0"/>
          </a:p>
        </p:txBody>
      </p:sp>
      <p:pic>
        <p:nvPicPr>
          <p:cNvPr id="4" name="Picture 3">
            <a:extLst>
              <a:ext uri="{FF2B5EF4-FFF2-40B4-BE49-F238E27FC236}">
                <a16:creationId xmlns:a16="http://schemas.microsoft.com/office/drawing/2014/main" id="{113BE61E-13F0-8198-6924-14AECFC24D93}"/>
              </a:ext>
            </a:extLst>
          </p:cNvPr>
          <p:cNvPicPr>
            <a:picLocks noChangeAspect="1"/>
          </p:cNvPicPr>
          <p:nvPr/>
        </p:nvPicPr>
        <p:blipFill rotWithShape="1">
          <a:blip r:embed="rId3"/>
          <a:srcRect t="6311" b="7048"/>
          <a:stretch/>
        </p:blipFill>
        <p:spPr>
          <a:xfrm>
            <a:off x="609600" y="365126"/>
            <a:ext cx="10957560" cy="3049399"/>
          </a:xfrm>
          <a:prstGeom prst="rect">
            <a:avLst/>
          </a:prstGeom>
        </p:spPr>
      </p:pic>
    </p:spTree>
    <p:custDataLst>
      <p:tags r:id="rId1"/>
    </p:custDataLst>
    <p:extLst>
      <p:ext uri="{BB962C8B-B14F-4D97-AF65-F5344CB8AC3E}">
        <p14:creationId xmlns:p14="http://schemas.microsoft.com/office/powerpoint/2010/main" val="34094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3dba7cce39_0_1134"/>
          <p:cNvSpPr txBox="1">
            <a:spLocks noGrp="1"/>
          </p:cNvSpPr>
          <p:nvPr>
            <p:ph type="title"/>
          </p:nvPr>
        </p:nvSpPr>
        <p:spPr>
          <a:xfrm>
            <a:off x="713281" y="5000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1800"/>
              <a:buNone/>
            </a:pPr>
            <a:r>
              <a:rPr lang="en-CA"/>
              <a:t>Neonatal Services Provided</a:t>
            </a:r>
            <a:endParaRPr/>
          </a:p>
        </p:txBody>
      </p:sp>
      <p:pic>
        <p:nvPicPr>
          <p:cNvPr id="584" name="Google Shape;584;g23dba7cce39_0_1134" title="Chart"/>
          <p:cNvPicPr preferRelativeResize="0"/>
          <p:nvPr/>
        </p:nvPicPr>
        <p:blipFill rotWithShape="1">
          <a:blip r:embed="rId3">
            <a:alphaModFix/>
          </a:blip>
          <a:srcRect/>
          <a:stretch/>
        </p:blipFill>
        <p:spPr>
          <a:xfrm>
            <a:off x="2268475" y="1466375"/>
            <a:ext cx="8036900" cy="49153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3dba7cce39_0_1140"/>
          <p:cNvSpPr txBox="1">
            <a:spLocks noGrp="1"/>
          </p:cNvSpPr>
          <p:nvPr>
            <p:ph type="body" idx="5"/>
          </p:nvPr>
        </p:nvSpPr>
        <p:spPr>
          <a:xfrm>
            <a:off x="697936" y="1497025"/>
            <a:ext cx="5157300" cy="419100"/>
          </a:xfrm>
          <a:prstGeom prst="rect">
            <a:avLst/>
          </a:prstGeom>
          <a:noFill/>
          <a:ln>
            <a:noFill/>
          </a:ln>
        </p:spPr>
        <p:txBody>
          <a:bodyPr spcFirstLastPara="1" wrap="square" lIns="0" tIns="45700" rIns="91425" bIns="45700" anchor="t" anchorCtr="0">
            <a:noAutofit/>
          </a:bodyPr>
          <a:lstStyle/>
          <a:p>
            <a:pPr marL="457200" lvl="0" indent="-228600" algn="l" rtl="0">
              <a:lnSpc>
                <a:spcPct val="120000"/>
              </a:lnSpc>
              <a:spcBef>
                <a:spcPts val="1000"/>
              </a:spcBef>
              <a:spcAft>
                <a:spcPts val="0"/>
              </a:spcAft>
              <a:buSzPts val="2420"/>
              <a:buFont typeface="Calibri"/>
              <a:buNone/>
            </a:pPr>
            <a:r>
              <a:rPr lang="en-CA" sz="1600" b="0">
                <a:solidFill>
                  <a:srgbClr val="585858"/>
                </a:solidFill>
                <a:latin typeface="Calibri"/>
                <a:ea typeface="Calibri"/>
                <a:cs typeface="Calibri"/>
                <a:sym typeface="Calibri"/>
              </a:rPr>
              <a:t>Availability of back-up electrical power for facilities</a:t>
            </a:r>
            <a:endParaRPr sz="1600" b="0">
              <a:latin typeface="Calibri"/>
              <a:ea typeface="Calibri"/>
              <a:cs typeface="Calibri"/>
              <a:sym typeface="Calibri"/>
            </a:endParaRPr>
          </a:p>
        </p:txBody>
      </p:sp>
      <p:sp>
        <p:nvSpPr>
          <p:cNvPr id="591" name="Google Shape;591;g23dba7cce39_0_1140"/>
          <p:cNvSpPr txBox="1">
            <a:spLocks noGrp="1"/>
          </p:cNvSpPr>
          <p:nvPr>
            <p:ph type="body" idx="6"/>
          </p:nvPr>
        </p:nvSpPr>
        <p:spPr>
          <a:xfrm>
            <a:off x="5966564" y="1491026"/>
            <a:ext cx="5157300" cy="419100"/>
          </a:xfrm>
          <a:prstGeom prst="rect">
            <a:avLst/>
          </a:prstGeom>
          <a:noFill/>
          <a:ln>
            <a:noFill/>
          </a:ln>
        </p:spPr>
        <p:txBody>
          <a:bodyPr spcFirstLastPara="1" wrap="square" lIns="0" tIns="45700" rIns="91425" bIns="45700" anchor="t" anchorCtr="0">
            <a:noAutofit/>
          </a:bodyPr>
          <a:lstStyle/>
          <a:p>
            <a:pPr marL="457200" lvl="0" indent="-228600" algn="l" rtl="0">
              <a:lnSpc>
                <a:spcPct val="120000"/>
              </a:lnSpc>
              <a:spcBef>
                <a:spcPts val="1000"/>
              </a:spcBef>
              <a:spcAft>
                <a:spcPts val="0"/>
              </a:spcAft>
              <a:buSzPts val="2420"/>
              <a:buFont typeface="Calibri"/>
              <a:buNone/>
            </a:pPr>
            <a:r>
              <a:rPr lang="en-CA" sz="1600" b="0">
                <a:solidFill>
                  <a:srgbClr val="585858"/>
                </a:solidFill>
                <a:latin typeface="Calibri"/>
                <a:ea typeface="Calibri"/>
                <a:cs typeface="Calibri"/>
                <a:sym typeface="Calibri"/>
              </a:rPr>
              <a:t>Types of equipment covered by fuel-operated generator</a:t>
            </a:r>
            <a:endParaRPr sz="1600" b="0">
              <a:latin typeface="Calibri"/>
              <a:ea typeface="Calibri"/>
              <a:cs typeface="Calibri"/>
              <a:sym typeface="Calibri"/>
            </a:endParaRPr>
          </a:p>
        </p:txBody>
      </p:sp>
      <p:sp>
        <p:nvSpPr>
          <p:cNvPr id="592" name="Google Shape;592;g23dba7cce39_0_1140"/>
          <p:cNvSpPr txBox="1">
            <a:spLocks noGrp="1"/>
          </p:cNvSpPr>
          <p:nvPr>
            <p:ph type="title" idx="4294967295"/>
          </p:nvPr>
        </p:nvSpPr>
        <p:spPr>
          <a:xfrm>
            <a:off x="428767" y="381408"/>
            <a:ext cx="10934700" cy="894600"/>
          </a:xfrm>
          <a:prstGeom prst="rect">
            <a:avLst/>
          </a:prstGeom>
          <a:noFill/>
          <a:ln>
            <a:noFill/>
          </a:ln>
        </p:spPr>
        <p:txBody>
          <a:bodyPr spcFirstLastPara="1" wrap="square" lIns="0" tIns="215050" rIns="0" bIns="0" anchor="ctr" anchorCtr="0">
            <a:spAutoFit/>
          </a:bodyPr>
          <a:lstStyle/>
          <a:p>
            <a:pPr marL="393065" lvl="0" indent="0" algn="l" rtl="0">
              <a:lnSpc>
                <a:spcPct val="100000"/>
              </a:lnSpc>
              <a:spcBef>
                <a:spcPts val="100"/>
              </a:spcBef>
              <a:spcAft>
                <a:spcPts val="0"/>
              </a:spcAft>
              <a:buSzPts val="4400"/>
              <a:buNone/>
            </a:pPr>
            <a:r>
              <a:rPr lang="en-CA"/>
              <a:t>Neonatal Unit Electricity</a:t>
            </a:r>
            <a:endParaRPr/>
          </a:p>
        </p:txBody>
      </p:sp>
      <p:grpSp>
        <p:nvGrpSpPr>
          <p:cNvPr id="593" name="Google Shape;593;g23dba7cce39_0_1140"/>
          <p:cNvGrpSpPr/>
          <p:nvPr/>
        </p:nvGrpSpPr>
        <p:grpSpPr>
          <a:xfrm>
            <a:off x="252974" y="2732004"/>
            <a:ext cx="5233184" cy="3208633"/>
            <a:chOff x="252983" y="2122372"/>
            <a:chExt cx="6833617" cy="4044665"/>
          </a:xfrm>
        </p:grpSpPr>
        <p:grpSp>
          <p:nvGrpSpPr>
            <p:cNvPr id="594" name="Google Shape;594;g23dba7cce39_0_1140"/>
            <p:cNvGrpSpPr/>
            <p:nvPr/>
          </p:nvGrpSpPr>
          <p:grpSpPr>
            <a:xfrm>
              <a:off x="668655" y="2621279"/>
              <a:ext cx="6417945" cy="2987040"/>
              <a:chOff x="1812035" y="2621279"/>
              <a:chExt cx="6417945" cy="2987040"/>
            </a:xfrm>
          </p:grpSpPr>
          <p:sp>
            <p:nvSpPr>
              <p:cNvPr id="595" name="Google Shape;595;g23dba7cce39_0_1140"/>
              <p:cNvSpPr/>
              <p:nvPr/>
            </p:nvSpPr>
            <p:spPr>
              <a:xfrm>
                <a:off x="1812035" y="2724911"/>
                <a:ext cx="6417945" cy="2402204"/>
              </a:xfrm>
              <a:custGeom>
                <a:avLst/>
                <a:gdLst/>
                <a:ahLst/>
                <a:cxnLst/>
                <a:rect l="l" t="t" r="r" b="b"/>
                <a:pathLst>
                  <a:path w="6417945" h="2402204" extrusionOk="0">
                    <a:moveTo>
                      <a:pt x="0" y="2401824"/>
                    </a:moveTo>
                    <a:lnTo>
                      <a:pt x="734568" y="2401824"/>
                    </a:lnTo>
                  </a:path>
                  <a:path w="6417945" h="2402204" extrusionOk="0">
                    <a:moveTo>
                      <a:pt x="1405127" y="2401824"/>
                    </a:moveTo>
                    <a:lnTo>
                      <a:pt x="6417564" y="2401824"/>
                    </a:lnTo>
                  </a:path>
                  <a:path w="6417945" h="2402204" extrusionOk="0">
                    <a:moveTo>
                      <a:pt x="0" y="1921764"/>
                    </a:moveTo>
                    <a:lnTo>
                      <a:pt x="734568" y="1921764"/>
                    </a:lnTo>
                  </a:path>
                  <a:path w="6417945" h="2402204" extrusionOk="0">
                    <a:moveTo>
                      <a:pt x="1405127" y="1921764"/>
                    </a:moveTo>
                    <a:lnTo>
                      <a:pt x="6417564" y="1921764"/>
                    </a:lnTo>
                  </a:path>
                  <a:path w="6417945" h="2402204" extrusionOk="0">
                    <a:moveTo>
                      <a:pt x="0" y="1441704"/>
                    </a:moveTo>
                    <a:lnTo>
                      <a:pt x="734568" y="1441704"/>
                    </a:lnTo>
                  </a:path>
                  <a:path w="6417945" h="2402204" extrusionOk="0">
                    <a:moveTo>
                      <a:pt x="1405127" y="1441704"/>
                    </a:moveTo>
                    <a:lnTo>
                      <a:pt x="6417564" y="1441704"/>
                    </a:lnTo>
                  </a:path>
                  <a:path w="6417945" h="2402204" extrusionOk="0">
                    <a:moveTo>
                      <a:pt x="0" y="960119"/>
                    </a:moveTo>
                    <a:lnTo>
                      <a:pt x="734568" y="960119"/>
                    </a:lnTo>
                  </a:path>
                  <a:path w="6417945" h="2402204" extrusionOk="0">
                    <a:moveTo>
                      <a:pt x="1405127" y="960119"/>
                    </a:moveTo>
                    <a:lnTo>
                      <a:pt x="6417564" y="960119"/>
                    </a:lnTo>
                  </a:path>
                  <a:path w="6417945" h="2402204" extrusionOk="0">
                    <a:moveTo>
                      <a:pt x="0" y="480060"/>
                    </a:moveTo>
                    <a:lnTo>
                      <a:pt x="734568" y="480060"/>
                    </a:lnTo>
                  </a:path>
                  <a:path w="6417945" h="2402204" extrusionOk="0">
                    <a:moveTo>
                      <a:pt x="1405127" y="480060"/>
                    </a:moveTo>
                    <a:lnTo>
                      <a:pt x="6417564" y="480060"/>
                    </a:lnTo>
                  </a:path>
                  <a:path w="6417945" h="2402204" extrusionOk="0">
                    <a:moveTo>
                      <a:pt x="0" y="0"/>
                    </a:moveTo>
                    <a:lnTo>
                      <a:pt x="734568" y="0"/>
                    </a:lnTo>
                  </a:path>
                  <a:path w="6417945" h="2402204" extrusionOk="0">
                    <a:moveTo>
                      <a:pt x="1405127" y="0"/>
                    </a:moveTo>
                    <a:lnTo>
                      <a:pt x="641756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23dba7cce39_0_1140"/>
              <p:cNvSpPr/>
              <p:nvPr/>
            </p:nvSpPr>
            <p:spPr>
              <a:xfrm>
                <a:off x="2546604" y="2621279"/>
                <a:ext cx="4948555" cy="2987040"/>
              </a:xfrm>
              <a:custGeom>
                <a:avLst/>
                <a:gdLst/>
                <a:ahLst/>
                <a:cxnLst/>
                <a:rect l="l" t="t" r="r" b="b"/>
                <a:pathLst>
                  <a:path w="4948555" h="2987040" extrusionOk="0">
                    <a:moveTo>
                      <a:pt x="670560" y="0"/>
                    </a:moveTo>
                    <a:lnTo>
                      <a:pt x="0" y="0"/>
                    </a:lnTo>
                    <a:lnTo>
                      <a:pt x="0" y="2987040"/>
                    </a:lnTo>
                    <a:lnTo>
                      <a:pt x="670560" y="2987040"/>
                    </a:lnTo>
                    <a:lnTo>
                      <a:pt x="670560" y="0"/>
                    </a:lnTo>
                    <a:close/>
                  </a:path>
                  <a:path w="4948555" h="2987040" extrusionOk="0">
                    <a:moveTo>
                      <a:pt x="2810256" y="2863596"/>
                    </a:moveTo>
                    <a:lnTo>
                      <a:pt x="2139696" y="2863596"/>
                    </a:lnTo>
                    <a:lnTo>
                      <a:pt x="2139696" y="2987040"/>
                    </a:lnTo>
                    <a:lnTo>
                      <a:pt x="2810256" y="2987040"/>
                    </a:lnTo>
                    <a:lnTo>
                      <a:pt x="2810256" y="2863596"/>
                    </a:lnTo>
                    <a:close/>
                  </a:path>
                  <a:path w="4948555" h="2987040" extrusionOk="0">
                    <a:moveTo>
                      <a:pt x="4948428" y="2596896"/>
                    </a:moveTo>
                    <a:lnTo>
                      <a:pt x="4277868" y="2596896"/>
                    </a:lnTo>
                    <a:lnTo>
                      <a:pt x="4277868" y="2987040"/>
                    </a:lnTo>
                    <a:lnTo>
                      <a:pt x="4948428" y="2987040"/>
                    </a:lnTo>
                    <a:lnTo>
                      <a:pt x="4948428" y="2596896"/>
                    </a:lnTo>
                    <a:close/>
                  </a:path>
                </a:pathLst>
              </a:custGeom>
              <a:solidFill>
                <a:srgbClr val="006F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23dba7cce39_0_1140"/>
              <p:cNvSpPr/>
              <p:nvPr/>
            </p:nvSpPr>
            <p:spPr>
              <a:xfrm>
                <a:off x="1812035" y="5608319"/>
                <a:ext cx="6417945" cy="0"/>
              </a:xfrm>
              <a:custGeom>
                <a:avLst/>
                <a:gdLst/>
                <a:ahLst/>
                <a:cxnLst/>
                <a:rect l="l" t="t" r="r" b="b"/>
                <a:pathLst>
                  <a:path w="6417945" h="120000" extrusionOk="0">
                    <a:moveTo>
                      <a:pt x="0" y="0"/>
                    </a:moveTo>
                    <a:lnTo>
                      <a:pt x="641756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8" name="Google Shape;598;g23dba7cce39_0_1140"/>
            <p:cNvSpPr/>
            <p:nvPr/>
          </p:nvSpPr>
          <p:spPr>
            <a:xfrm>
              <a:off x="668655" y="2243327"/>
              <a:ext cx="6417945" cy="0"/>
            </a:xfrm>
            <a:custGeom>
              <a:avLst/>
              <a:gdLst/>
              <a:ahLst/>
              <a:cxnLst/>
              <a:rect l="l" t="t" r="r" b="b"/>
              <a:pathLst>
                <a:path w="6417945" h="120000" extrusionOk="0">
                  <a:moveTo>
                    <a:pt x="0" y="0"/>
                  </a:moveTo>
                  <a:lnTo>
                    <a:pt x="641756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23dba7cce39_0_1140"/>
            <p:cNvSpPr txBox="1"/>
            <p:nvPr/>
          </p:nvSpPr>
          <p:spPr>
            <a:xfrm>
              <a:off x="1593470" y="2358008"/>
              <a:ext cx="4188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62%</a:t>
              </a:r>
              <a:endParaRPr sz="1200" b="0" i="0" u="none" strike="noStrike" cap="none">
                <a:solidFill>
                  <a:srgbClr val="000000"/>
                </a:solidFill>
                <a:latin typeface="Calibri"/>
                <a:ea typeface="Calibri"/>
                <a:cs typeface="Calibri"/>
                <a:sym typeface="Calibri"/>
              </a:endParaRPr>
            </a:p>
          </p:txBody>
        </p:sp>
        <p:sp>
          <p:nvSpPr>
            <p:cNvPr id="600" name="Google Shape;600;g23dba7cce39_0_1140"/>
            <p:cNvSpPr txBox="1"/>
            <p:nvPr/>
          </p:nvSpPr>
          <p:spPr>
            <a:xfrm>
              <a:off x="3772535" y="5222189"/>
              <a:ext cx="4287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3%</a:t>
              </a:r>
              <a:endParaRPr sz="1200" b="0" i="0" u="none" strike="noStrike" cap="none">
                <a:solidFill>
                  <a:srgbClr val="000000"/>
                </a:solidFill>
                <a:latin typeface="Calibri"/>
                <a:ea typeface="Calibri"/>
                <a:cs typeface="Calibri"/>
                <a:sym typeface="Calibri"/>
              </a:endParaRPr>
            </a:p>
          </p:txBody>
        </p:sp>
        <p:sp>
          <p:nvSpPr>
            <p:cNvPr id="601" name="Google Shape;601;g23dba7cce39_0_1140"/>
            <p:cNvSpPr txBox="1"/>
            <p:nvPr/>
          </p:nvSpPr>
          <p:spPr>
            <a:xfrm>
              <a:off x="5911977" y="4956175"/>
              <a:ext cx="2790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8%</a:t>
              </a:r>
              <a:endParaRPr sz="1200" b="0" i="0" u="none" strike="noStrike" cap="none">
                <a:solidFill>
                  <a:srgbClr val="000000"/>
                </a:solidFill>
                <a:latin typeface="Calibri"/>
                <a:ea typeface="Calibri"/>
                <a:cs typeface="Calibri"/>
                <a:sym typeface="Calibri"/>
              </a:endParaRPr>
            </a:p>
          </p:txBody>
        </p:sp>
        <p:sp>
          <p:nvSpPr>
            <p:cNvPr id="602" name="Google Shape;602;g23dba7cce39_0_1140"/>
            <p:cNvSpPr txBox="1"/>
            <p:nvPr/>
          </p:nvSpPr>
          <p:spPr>
            <a:xfrm>
              <a:off x="330071" y="5487417"/>
              <a:ext cx="2892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0%</a:t>
              </a:r>
              <a:endParaRPr sz="1200" b="0" i="0" u="none" strike="noStrike" cap="none">
                <a:solidFill>
                  <a:srgbClr val="000000"/>
                </a:solidFill>
                <a:latin typeface="Calibri"/>
                <a:ea typeface="Calibri"/>
                <a:cs typeface="Calibri"/>
                <a:sym typeface="Calibri"/>
              </a:endParaRPr>
            </a:p>
          </p:txBody>
        </p:sp>
        <p:sp>
          <p:nvSpPr>
            <p:cNvPr id="603" name="Google Shape;603;g23dba7cce39_0_1140"/>
            <p:cNvSpPr txBox="1"/>
            <p:nvPr/>
          </p:nvSpPr>
          <p:spPr>
            <a:xfrm>
              <a:off x="252984" y="5006720"/>
              <a:ext cx="3663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10%</a:t>
              </a:r>
              <a:endParaRPr sz="1200" b="0" i="0" u="none" strike="noStrike" cap="none">
                <a:solidFill>
                  <a:srgbClr val="000000"/>
                </a:solidFill>
                <a:latin typeface="Calibri"/>
                <a:ea typeface="Calibri"/>
                <a:cs typeface="Calibri"/>
                <a:sym typeface="Calibri"/>
              </a:endParaRPr>
            </a:p>
          </p:txBody>
        </p:sp>
        <p:sp>
          <p:nvSpPr>
            <p:cNvPr id="604" name="Google Shape;604;g23dba7cce39_0_1140"/>
            <p:cNvSpPr txBox="1"/>
            <p:nvPr/>
          </p:nvSpPr>
          <p:spPr>
            <a:xfrm>
              <a:off x="252983" y="4526024"/>
              <a:ext cx="3663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20%</a:t>
              </a:r>
              <a:endParaRPr sz="1200" b="0" i="0" u="none" strike="noStrike" cap="none">
                <a:solidFill>
                  <a:srgbClr val="000000"/>
                </a:solidFill>
                <a:latin typeface="Calibri"/>
                <a:ea typeface="Calibri"/>
                <a:cs typeface="Calibri"/>
                <a:sym typeface="Calibri"/>
              </a:endParaRPr>
            </a:p>
          </p:txBody>
        </p:sp>
        <p:sp>
          <p:nvSpPr>
            <p:cNvPr id="605" name="Google Shape;605;g23dba7cce39_0_1140"/>
            <p:cNvSpPr txBox="1"/>
            <p:nvPr/>
          </p:nvSpPr>
          <p:spPr>
            <a:xfrm>
              <a:off x="252984" y="4045457"/>
              <a:ext cx="3663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30%</a:t>
              </a:r>
              <a:endParaRPr sz="1200" b="0" i="0" u="none" strike="noStrike" cap="none">
                <a:solidFill>
                  <a:srgbClr val="000000"/>
                </a:solidFill>
                <a:latin typeface="Calibri"/>
                <a:ea typeface="Calibri"/>
                <a:cs typeface="Calibri"/>
                <a:sym typeface="Calibri"/>
              </a:endParaRPr>
            </a:p>
          </p:txBody>
        </p:sp>
        <p:sp>
          <p:nvSpPr>
            <p:cNvPr id="606" name="Google Shape;606;g23dba7cce39_0_1140"/>
            <p:cNvSpPr txBox="1"/>
            <p:nvPr/>
          </p:nvSpPr>
          <p:spPr>
            <a:xfrm>
              <a:off x="252984" y="3564763"/>
              <a:ext cx="3663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40%</a:t>
              </a:r>
              <a:endParaRPr sz="1200" b="0" i="0" u="none" strike="noStrike" cap="none">
                <a:solidFill>
                  <a:srgbClr val="000000"/>
                </a:solidFill>
                <a:latin typeface="Calibri"/>
                <a:ea typeface="Calibri"/>
                <a:cs typeface="Calibri"/>
                <a:sym typeface="Calibri"/>
              </a:endParaRPr>
            </a:p>
          </p:txBody>
        </p:sp>
        <p:sp>
          <p:nvSpPr>
            <p:cNvPr id="607" name="Google Shape;607;g23dba7cce39_0_1140"/>
            <p:cNvSpPr txBox="1"/>
            <p:nvPr/>
          </p:nvSpPr>
          <p:spPr>
            <a:xfrm>
              <a:off x="252984" y="3083763"/>
              <a:ext cx="4155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50%</a:t>
              </a:r>
              <a:endParaRPr sz="1200" b="0" i="0" u="none" strike="noStrike" cap="none">
                <a:solidFill>
                  <a:srgbClr val="000000"/>
                </a:solidFill>
                <a:latin typeface="Calibri"/>
                <a:ea typeface="Calibri"/>
                <a:cs typeface="Calibri"/>
                <a:sym typeface="Calibri"/>
              </a:endParaRPr>
            </a:p>
          </p:txBody>
        </p:sp>
        <p:sp>
          <p:nvSpPr>
            <p:cNvPr id="608" name="Google Shape;608;g23dba7cce39_0_1140"/>
            <p:cNvSpPr txBox="1"/>
            <p:nvPr/>
          </p:nvSpPr>
          <p:spPr>
            <a:xfrm>
              <a:off x="252984" y="2603068"/>
              <a:ext cx="3663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60%</a:t>
              </a:r>
              <a:endParaRPr sz="1200" b="0" i="0" u="none" strike="noStrike" cap="none">
                <a:solidFill>
                  <a:srgbClr val="000000"/>
                </a:solidFill>
                <a:latin typeface="Calibri"/>
                <a:ea typeface="Calibri"/>
                <a:cs typeface="Calibri"/>
                <a:sym typeface="Calibri"/>
              </a:endParaRPr>
            </a:p>
          </p:txBody>
        </p:sp>
        <p:sp>
          <p:nvSpPr>
            <p:cNvPr id="609" name="Google Shape;609;g23dba7cce39_0_1140"/>
            <p:cNvSpPr txBox="1"/>
            <p:nvPr/>
          </p:nvSpPr>
          <p:spPr>
            <a:xfrm>
              <a:off x="252984" y="2122372"/>
              <a:ext cx="4158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70%</a:t>
              </a:r>
              <a:endParaRPr sz="1200" b="0" i="0" u="none" strike="noStrike" cap="none">
                <a:solidFill>
                  <a:srgbClr val="000000"/>
                </a:solidFill>
                <a:latin typeface="Calibri"/>
                <a:ea typeface="Calibri"/>
                <a:cs typeface="Calibri"/>
                <a:sym typeface="Calibri"/>
              </a:endParaRPr>
            </a:p>
          </p:txBody>
        </p:sp>
        <p:sp>
          <p:nvSpPr>
            <p:cNvPr id="610" name="Google Shape;610;g23dba7cce39_0_1140"/>
            <p:cNvSpPr txBox="1"/>
            <p:nvPr/>
          </p:nvSpPr>
          <p:spPr>
            <a:xfrm>
              <a:off x="1189213" y="5685237"/>
              <a:ext cx="1227300" cy="481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Fuel operated generator</a:t>
              </a:r>
              <a:endParaRPr sz="1200" b="0" i="0" u="none" strike="noStrike" cap="none">
                <a:solidFill>
                  <a:srgbClr val="000000"/>
                </a:solidFill>
                <a:latin typeface="Calibri"/>
                <a:ea typeface="Calibri"/>
                <a:cs typeface="Calibri"/>
                <a:sym typeface="Calibri"/>
              </a:endParaRPr>
            </a:p>
          </p:txBody>
        </p:sp>
        <p:sp>
          <p:nvSpPr>
            <p:cNvPr id="611" name="Google Shape;611;g23dba7cce39_0_1140"/>
            <p:cNvSpPr txBox="1"/>
            <p:nvPr/>
          </p:nvSpPr>
          <p:spPr>
            <a:xfrm>
              <a:off x="3312499" y="5685237"/>
              <a:ext cx="13488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Battery Inverter</a:t>
              </a:r>
              <a:endParaRPr sz="1200" b="0" i="0" u="none" strike="noStrike" cap="none">
                <a:solidFill>
                  <a:srgbClr val="000000"/>
                </a:solidFill>
                <a:latin typeface="Calibri"/>
                <a:ea typeface="Calibri"/>
                <a:cs typeface="Calibri"/>
                <a:sym typeface="Calibri"/>
              </a:endParaRPr>
            </a:p>
          </p:txBody>
        </p:sp>
        <p:sp>
          <p:nvSpPr>
            <p:cNvPr id="612" name="Google Shape;612;g23dba7cce39_0_1140"/>
            <p:cNvSpPr txBox="1"/>
            <p:nvPr/>
          </p:nvSpPr>
          <p:spPr>
            <a:xfrm>
              <a:off x="5437826" y="5685237"/>
              <a:ext cx="1227300" cy="249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585858"/>
                  </a:solidFill>
                  <a:latin typeface="Calibri"/>
                  <a:ea typeface="Calibri"/>
                  <a:cs typeface="Calibri"/>
                  <a:sym typeface="Calibri"/>
                </a:rPr>
                <a:t>Solar power</a:t>
              </a:r>
              <a:endParaRPr sz="1200" b="0" i="0" u="none" strike="noStrike" cap="none">
                <a:solidFill>
                  <a:srgbClr val="000000"/>
                </a:solidFill>
                <a:latin typeface="Calibri"/>
                <a:ea typeface="Calibri"/>
                <a:cs typeface="Calibri"/>
                <a:sym typeface="Calibri"/>
              </a:endParaRPr>
            </a:p>
          </p:txBody>
        </p:sp>
      </p:grpSp>
      <p:sp>
        <p:nvSpPr>
          <p:cNvPr id="613" name="Google Shape;613;g23dba7cce39_0_1140"/>
          <p:cNvSpPr/>
          <p:nvPr/>
        </p:nvSpPr>
        <p:spPr>
          <a:xfrm>
            <a:off x="6148649" y="2391799"/>
            <a:ext cx="5728906" cy="3163443"/>
          </a:xfrm>
          <a:custGeom>
            <a:avLst/>
            <a:gdLst/>
            <a:ahLst/>
            <a:cxnLst/>
            <a:rect l="l" t="t" r="r" b="b"/>
            <a:pathLst>
              <a:path w="7901940" h="3329940" extrusionOk="0">
                <a:moveTo>
                  <a:pt x="376428" y="0"/>
                </a:moveTo>
                <a:lnTo>
                  <a:pt x="0" y="0"/>
                </a:lnTo>
                <a:lnTo>
                  <a:pt x="0" y="3329940"/>
                </a:lnTo>
                <a:lnTo>
                  <a:pt x="376428" y="3329940"/>
                </a:lnTo>
                <a:lnTo>
                  <a:pt x="376428" y="0"/>
                </a:lnTo>
                <a:close/>
              </a:path>
              <a:path w="7901940" h="3329940" extrusionOk="0">
                <a:moveTo>
                  <a:pt x="1318260" y="184404"/>
                </a:moveTo>
                <a:lnTo>
                  <a:pt x="941832" y="184404"/>
                </a:lnTo>
                <a:lnTo>
                  <a:pt x="941832" y="3329940"/>
                </a:lnTo>
                <a:lnTo>
                  <a:pt x="1318260" y="3329940"/>
                </a:lnTo>
                <a:lnTo>
                  <a:pt x="1318260" y="184404"/>
                </a:lnTo>
                <a:close/>
              </a:path>
              <a:path w="7901940" h="3329940" extrusionOk="0">
                <a:moveTo>
                  <a:pt x="2258568" y="184404"/>
                </a:moveTo>
                <a:lnTo>
                  <a:pt x="1882140" y="184404"/>
                </a:lnTo>
                <a:lnTo>
                  <a:pt x="1882140" y="3329940"/>
                </a:lnTo>
                <a:lnTo>
                  <a:pt x="2258568" y="3329940"/>
                </a:lnTo>
                <a:lnTo>
                  <a:pt x="2258568" y="184404"/>
                </a:lnTo>
                <a:close/>
              </a:path>
              <a:path w="7901940" h="3329940" extrusionOk="0">
                <a:moveTo>
                  <a:pt x="3198876" y="554736"/>
                </a:moveTo>
                <a:lnTo>
                  <a:pt x="2822448" y="554736"/>
                </a:lnTo>
                <a:lnTo>
                  <a:pt x="2822448" y="3329940"/>
                </a:lnTo>
                <a:lnTo>
                  <a:pt x="3198876" y="3329940"/>
                </a:lnTo>
                <a:lnTo>
                  <a:pt x="3198876" y="554736"/>
                </a:lnTo>
                <a:close/>
              </a:path>
              <a:path w="7901940" h="3329940" extrusionOk="0">
                <a:moveTo>
                  <a:pt x="4139184" y="554736"/>
                </a:moveTo>
                <a:lnTo>
                  <a:pt x="3764280" y="554736"/>
                </a:lnTo>
                <a:lnTo>
                  <a:pt x="3764280" y="3329940"/>
                </a:lnTo>
                <a:lnTo>
                  <a:pt x="4139184" y="3329940"/>
                </a:lnTo>
                <a:lnTo>
                  <a:pt x="4139184" y="554736"/>
                </a:lnTo>
                <a:close/>
              </a:path>
              <a:path w="7901940" h="3329940" extrusionOk="0">
                <a:moveTo>
                  <a:pt x="5081016" y="1479804"/>
                </a:moveTo>
                <a:lnTo>
                  <a:pt x="4704588" y="1479804"/>
                </a:lnTo>
                <a:lnTo>
                  <a:pt x="4704588" y="3329940"/>
                </a:lnTo>
                <a:lnTo>
                  <a:pt x="5081016" y="3329940"/>
                </a:lnTo>
                <a:lnTo>
                  <a:pt x="5081016" y="1479804"/>
                </a:lnTo>
                <a:close/>
              </a:path>
              <a:path w="7901940" h="3329940" extrusionOk="0">
                <a:moveTo>
                  <a:pt x="6021324" y="2034540"/>
                </a:moveTo>
                <a:lnTo>
                  <a:pt x="5644896" y="2034540"/>
                </a:lnTo>
                <a:lnTo>
                  <a:pt x="5644896" y="3329940"/>
                </a:lnTo>
                <a:lnTo>
                  <a:pt x="6021324" y="3329940"/>
                </a:lnTo>
                <a:lnTo>
                  <a:pt x="6021324" y="2034540"/>
                </a:lnTo>
                <a:close/>
              </a:path>
              <a:path w="7901940" h="3329940" extrusionOk="0">
                <a:moveTo>
                  <a:pt x="6961632" y="2034540"/>
                </a:moveTo>
                <a:lnTo>
                  <a:pt x="6585204" y="2034540"/>
                </a:lnTo>
                <a:lnTo>
                  <a:pt x="6585204" y="3329940"/>
                </a:lnTo>
                <a:lnTo>
                  <a:pt x="6961632" y="3329940"/>
                </a:lnTo>
                <a:lnTo>
                  <a:pt x="6961632" y="2034540"/>
                </a:lnTo>
                <a:close/>
              </a:path>
              <a:path w="7901940" h="3329940" extrusionOk="0">
                <a:moveTo>
                  <a:pt x="7901940" y="2218944"/>
                </a:moveTo>
                <a:lnTo>
                  <a:pt x="7527036" y="2218944"/>
                </a:lnTo>
                <a:lnTo>
                  <a:pt x="7527036" y="3329940"/>
                </a:lnTo>
                <a:lnTo>
                  <a:pt x="7901940" y="3329940"/>
                </a:lnTo>
                <a:lnTo>
                  <a:pt x="7901940" y="2218944"/>
                </a:lnTo>
                <a:close/>
              </a:path>
            </a:pathLst>
          </a:custGeom>
          <a:solidFill>
            <a:srgbClr val="006F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23dba7cce39_0_1140"/>
          <p:cNvSpPr txBox="1"/>
          <p:nvPr/>
        </p:nvSpPr>
        <p:spPr>
          <a:xfrm>
            <a:off x="6159520" y="2057400"/>
            <a:ext cx="260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86%</a:t>
            </a:r>
            <a:endParaRPr sz="900" b="0" i="0" u="none" strike="noStrike" cap="none">
              <a:solidFill>
                <a:srgbClr val="000000"/>
              </a:solidFill>
              <a:latin typeface="Calibri"/>
              <a:ea typeface="Calibri"/>
              <a:cs typeface="Calibri"/>
              <a:sym typeface="Calibri"/>
            </a:endParaRPr>
          </a:p>
        </p:txBody>
      </p:sp>
      <p:sp>
        <p:nvSpPr>
          <p:cNvPr id="615" name="Google Shape;615;g23dba7cce39_0_1140"/>
          <p:cNvSpPr txBox="1"/>
          <p:nvPr/>
        </p:nvSpPr>
        <p:spPr>
          <a:xfrm>
            <a:off x="6888563" y="2385346"/>
            <a:ext cx="2013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81%</a:t>
            </a:r>
            <a:endParaRPr sz="900" b="0" i="0" u="none" strike="noStrike" cap="none">
              <a:solidFill>
                <a:srgbClr val="000000"/>
              </a:solidFill>
              <a:latin typeface="Calibri"/>
              <a:ea typeface="Calibri"/>
              <a:cs typeface="Calibri"/>
              <a:sym typeface="Calibri"/>
            </a:endParaRPr>
          </a:p>
        </p:txBody>
      </p:sp>
      <p:sp>
        <p:nvSpPr>
          <p:cNvPr id="616" name="Google Shape;616;g23dba7cce39_0_1140"/>
          <p:cNvSpPr txBox="1"/>
          <p:nvPr/>
        </p:nvSpPr>
        <p:spPr>
          <a:xfrm>
            <a:off x="7537461" y="2390951"/>
            <a:ext cx="2601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81%</a:t>
            </a:r>
            <a:endParaRPr sz="900" b="0" i="0" u="none" strike="noStrike" cap="none">
              <a:solidFill>
                <a:srgbClr val="000000"/>
              </a:solidFill>
              <a:latin typeface="Calibri"/>
              <a:ea typeface="Calibri"/>
              <a:cs typeface="Calibri"/>
              <a:sym typeface="Calibri"/>
            </a:endParaRPr>
          </a:p>
        </p:txBody>
      </p:sp>
      <p:sp>
        <p:nvSpPr>
          <p:cNvPr id="617" name="Google Shape;617;g23dba7cce39_0_1140"/>
          <p:cNvSpPr txBox="1"/>
          <p:nvPr/>
        </p:nvSpPr>
        <p:spPr>
          <a:xfrm>
            <a:off x="8208694" y="2676601"/>
            <a:ext cx="3048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71%</a:t>
            </a:r>
            <a:endParaRPr sz="900" b="0" i="0" u="none" strike="noStrike" cap="none">
              <a:solidFill>
                <a:srgbClr val="000000"/>
              </a:solidFill>
              <a:latin typeface="Calibri"/>
              <a:ea typeface="Calibri"/>
              <a:cs typeface="Calibri"/>
              <a:sym typeface="Calibri"/>
            </a:endParaRPr>
          </a:p>
        </p:txBody>
      </p:sp>
      <p:sp>
        <p:nvSpPr>
          <p:cNvPr id="618" name="Google Shape;618;g23dba7cce39_0_1140"/>
          <p:cNvSpPr txBox="1"/>
          <p:nvPr/>
        </p:nvSpPr>
        <p:spPr>
          <a:xfrm>
            <a:off x="8912342" y="2670004"/>
            <a:ext cx="3048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71%</a:t>
            </a:r>
            <a:endParaRPr sz="900" b="0" i="0" u="none" strike="noStrike" cap="none">
              <a:solidFill>
                <a:srgbClr val="000000"/>
              </a:solidFill>
              <a:latin typeface="Calibri"/>
              <a:ea typeface="Calibri"/>
              <a:cs typeface="Calibri"/>
              <a:sym typeface="Calibri"/>
            </a:endParaRPr>
          </a:p>
        </p:txBody>
      </p:sp>
      <p:sp>
        <p:nvSpPr>
          <p:cNvPr id="619" name="Google Shape;619;g23dba7cce39_0_1140"/>
          <p:cNvSpPr txBox="1"/>
          <p:nvPr/>
        </p:nvSpPr>
        <p:spPr>
          <a:xfrm>
            <a:off x="9560803" y="3616457"/>
            <a:ext cx="256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48%</a:t>
            </a:r>
            <a:endParaRPr sz="900" b="0" i="0" u="none" strike="noStrike" cap="none">
              <a:solidFill>
                <a:srgbClr val="000000"/>
              </a:solidFill>
              <a:latin typeface="Calibri"/>
              <a:ea typeface="Calibri"/>
              <a:cs typeface="Calibri"/>
              <a:sym typeface="Calibri"/>
            </a:endParaRPr>
          </a:p>
        </p:txBody>
      </p:sp>
      <p:sp>
        <p:nvSpPr>
          <p:cNvPr id="620" name="Google Shape;620;g23dba7cce39_0_1140"/>
          <p:cNvSpPr txBox="1"/>
          <p:nvPr/>
        </p:nvSpPr>
        <p:spPr>
          <a:xfrm>
            <a:off x="10265298" y="4106203"/>
            <a:ext cx="2709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33%</a:t>
            </a:r>
            <a:endParaRPr sz="900" b="0" i="0" u="none" strike="noStrike" cap="none">
              <a:solidFill>
                <a:srgbClr val="000000"/>
              </a:solidFill>
              <a:latin typeface="Calibri"/>
              <a:ea typeface="Calibri"/>
              <a:cs typeface="Calibri"/>
              <a:sym typeface="Calibri"/>
            </a:endParaRPr>
          </a:p>
        </p:txBody>
      </p:sp>
      <p:sp>
        <p:nvSpPr>
          <p:cNvPr id="621" name="Google Shape;621;g23dba7cce39_0_1140"/>
          <p:cNvSpPr txBox="1"/>
          <p:nvPr/>
        </p:nvSpPr>
        <p:spPr>
          <a:xfrm>
            <a:off x="10990852" y="4162773"/>
            <a:ext cx="2709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33%</a:t>
            </a:r>
            <a:endParaRPr sz="900" b="0" i="0" u="none" strike="noStrike" cap="none">
              <a:solidFill>
                <a:srgbClr val="000000"/>
              </a:solidFill>
              <a:latin typeface="Calibri"/>
              <a:ea typeface="Calibri"/>
              <a:cs typeface="Calibri"/>
              <a:sym typeface="Calibri"/>
            </a:endParaRPr>
          </a:p>
        </p:txBody>
      </p:sp>
      <p:sp>
        <p:nvSpPr>
          <p:cNvPr id="622" name="Google Shape;622;g23dba7cce39_0_1140"/>
          <p:cNvSpPr txBox="1"/>
          <p:nvPr/>
        </p:nvSpPr>
        <p:spPr>
          <a:xfrm>
            <a:off x="11687291" y="4312534"/>
            <a:ext cx="2646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29%</a:t>
            </a:r>
            <a:endParaRPr sz="900" b="0" i="0" u="none" strike="noStrike" cap="none">
              <a:solidFill>
                <a:srgbClr val="000000"/>
              </a:solidFill>
              <a:latin typeface="Calibri"/>
              <a:ea typeface="Calibri"/>
              <a:cs typeface="Calibri"/>
              <a:sym typeface="Calibri"/>
            </a:endParaRPr>
          </a:p>
        </p:txBody>
      </p:sp>
      <p:graphicFrame>
        <p:nvGraphicFramePr>
          <p:cNvPr id="623" name="Google Shape;623;g23dba7cce39_0_1140"/>
          <p:cNvGraphicFramePr/>
          <p:nvPr/>
        </p:nvGraphicFramePr>
        <p:xfrm>
          <a:off x="6055255" y="5715000"/>
          <a:ext cx="3000000" cy="3000000"/>
        </p:xfrm>
        <a:graphic>
          <a:graphicData uri="http://schemas.openxmlformats.org/drawingml/2006/table">
            <a:tbl>
              <a:tblPr firstRow="1" bandRow="1">
                <a:noFill/>
                <a:tableStyleId>{AF53EAF1-5B2A-497F-AC08-FCA615EE2B71}</a:tableStyleId>
              </a:tblPr>
              <a:tblGrid>
                <a:gridCol w="695025">
                  <a:extLst>
                    <a:ext uri="{9D8B030D-6E8A-4147-A177-3AD203B41FA5}">
                      <a16:colId xmlns:a16="http://schemas.microsoft.com/office/drawing/2014/main" val="20000"/>
                    </a:ext>
                  </a:extLst>
                </a:gridCol>
                <a:gridCol w="596450">
                  <a:extLst>
                    <a:ext uri="{9D8B030D-6E8A-4147-A177-3AD203B41FA5}">
                      <a16:colId xmlns:a16="http://schemas.microsoft.com/office/drawing/2014/main" val="20001"/>
                    </a:ext>
                  </a:extLst>
                </a:gridCol>
                <a:gridCol w="746700">
                  <a:extLst>
                    <a:ext uri="{9D8B030D-6E8A-4147-A177-3AD203B41FA5}">
                      <a16:colId xmlns:a16="http://schemas.microsoft.com/office/drawing/2014/main" val="20002"/>
                    </a:ext>
                  </a:extLst>
                </a:gridCol>
                <a:gridCol w="672475">
                  <a:extLst>
                    <a:ext uri="{9D8B030D-6E8A-4147-A177-3AD203B41FA5}">
                      <a16:colId xmlns:a16="http://schemas.microsoft.com/office/drawing/2014/main" val="20003"/>
                    </a:ext>
                  </a:extLst>
                </a:gridCol>
                <a:gridCol w="622450">
                  <a:extLst>
                    <a:ext uri="{9D8B030D-6E8A-4147-A177-3AD203B41FA5}">
                      <a16:colId xmlns:a16="http://schemas.microsoft.com/office/drawing/2014/main" val="20004"/>
                    </a:ext>
                  </a:extLst>
                </a:gridCol>
                <a:gridCol w="692300">
                  <a:extLst>
                    <a:ext uri="{9D8B030D-6E8A-4147-A177-3AD203B41FA5}">
                      <a16:colId xmlns:a16="http://schemas.microsoft.com/office/drawing/2014/main" val="20005"/>
                    </a:ext>
                  </a:extLst>
                </a:gridCol>
                <a:gridCol w="725675">
                  <a:extLst>
                    <a:ext uri="{9D8B030D-6E8A-4147-A177-3AD203B41FA5}">
                      <a16:colId xmlns:a16="http://schemas.microsoft.com/office/drawing/2014/main" val="20006"/>
                    </a:ext>
                  </a:extLst>
                </a:gridCol>
                <a:gridCol w="526000">
                  <a:extLst>
                    <a:ext uri="{9D8B030D-6E8A-4147-A177-3AD203B41FA5}">
                      <a16:colId xmlns:a16="http://schemas.microsoft.com/office/drawing/2014/main" val="20007"/>
                    </a:ext>
                  </a:extLst>
                </a:gridCol>
                <a:gridCol w="661200">
                  <a:extLst>
                    <a:ext uri="{9D8B030D-6E8A-4147-A177-3AD203B41FA5}">
                      <a16:colId xmlns:a16="http://schemas.microsoft.com/office/drawing/2014/main" val="20008"/>
                    </a:ext>
                  </a:extLst>
                </a:gridCol>
              </a:tblGrid>
              <a:tr h="345225">
                <a:tc>
                  <a:txBody>
                    <a:bodyPr/>
                    <a:lstStyle/>
                    <a:p>
                      <a:pPr marL="31750"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Phototherapy Light</a:t>
                      </a:r>
                      <a:endParaRPr sz="900" u="none" strike="noStrike" cap="none">
                        <a:latin typeface="Calibri"/>
                        <a:ea typeface="Calibri"/>
                        <a:cs typeface="Calibri"/>
                        <a:sym typeface="Calibri"/>
                      </a:endParaRPr>
                    </a:p>
                  </a:txBody>
                  <a:tcPr marL="0" marR="0" marT="0" marB="0"/>
                </a:tc>
                <a:tc>
                  <a:txBody>
                    <a:bodyPr/>
                    <a:lstStyle/>
                    <a:p>
                      <a:pPr marL="55880"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Radiant Warmer</a:t>
                      </a:r>
                      <a:endParaRPr sz="900" u="none" strike="noStrike" cap="none">
                        <a:latin typeface="Calibri"/>
                        <a:ea typeface="Calibri"/>
                        <a:cs typeface="Calibri"/>
                        <a:sym typeface="Calibri"/>
                      </a:endParaRPr>
                    </a:p>
                  </a:txBody>
                  <a:tcPr marL="0" marR="0" marT="0" marB="0"/>
                </a:tc>
                <a:tc>
                  <a:txBody>
                    <a:bodyPr/>
                    <a:lstStyle/>
                    <a:p>
                      <a:pPr marL="0" marR="69850" lvl="0" indent="0" algn="ctr"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Oxygen Concentrator</a:t>
                      </a:r>
                      <a:endParaRPr sz="900" u="none" strike="noStrike" cap="none">
                        <a:latin typeface="Calibri"/>
                        <a:ea typeface="Calibri"/>
                        <a:cs typeface="Calibri"/>
                        <a:sym typeface="Calibri"/>
                      </a:endParaRPr>
                    </a:p>
                  </a:txBody>
                  <a:tcPr marL="0" marR="0" marT="0" marB="0"/>
                </a:tc>
                <a:tc>
                  <a:txBody>
                    <a:bodyPr/>
                    <a:lstStyle/>
                    <a:p>
                      <a:pPr marL="203200"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Incubator</a:t>
                      </a:r>
                      <a:endParaRPr sz="900" u="none" strike="noStrike" cap="none">
                        <a:latin typeface="Calibri"/>
                        <a:ea typeface="Calibri"/>
                        <a:cs typeface="Calibri"/>
                        <a:sym typeface="Calibri"/>
                      </a:endParaRPr>
                    </a:p>
                  </a:txBody>
                  <a:tcPr marL="0" marR="0" marT="0" marB="0"/>
                </a:tc>
                <a:tc>
                  <a:txBody>
                    <a:bodyPr/>
                    <a:lstStyle/>
                    <a:p>
                      <a:pPr marL="197485"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Suction Pump</a:t>
                      </a:r>
                      <a:endParaRPr sz="900" u="none" strike="noStrike" cap="none">
                        <a:latin typeface="Calibri"/>
                        <a:ea typeface="Calibri"/>
                        <a:cs typeface="Calibri"/>
                        <a:sym typeface="Calibri"/>
                      </a:endParaRPr>
                    </a:p>
                  </a:txBody>
                  <a:tcPr marL="0" marR="0" marT="0" marB="0"/>
                </a:tc>
                <a:tc>
                  <a:txBody>
                    <a:bodyPr/>
                    <a:lstStyle/>
                    <a:p>
                      <a:pPr marL="132715"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Pulse Oximeter</a:t>
                      </a:r>
                      <a:endParaRPr sz="900" u="none" strike="noStrike" cap="none">
                        <a:latin typeface="Calibri"/>
                        <a:ea typeface="Calibri"/>
                        <a:cs typeface="Calibri"/>
                        <a:sym typeface="Calibri"/>
                      </a:endParaRPr>
                    </a:p>
                  </a:txBody>
                  <a:tcPr marL="0" marR="0" marT="0" marB="0"/>
                </a:tc>
                <a:tc>
                  <a:txBody>
                    <a:bodyPr/>
                    <a:lstStyle/>
                    <a:p>
                      <a:pPr marL="133985"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Syringe Pump</a:t>
                      </a:r>
                      <a:endParaRPr sz="900" u="none" strike="noStrike" cap="none">
                        <a:latin typeface="Calibri"/>
                        <a:ea typeface="Calibri"/>
                        <a:cs typeface="Calibri"/>
                        <a:sym typeface="Calibri"/>
                      </a:endParaRPr>
                    </a:p>
                  </a:txBody>
                  <a:tcPr marL="0" marR="0" marT="0" marB="0"/>
                </a:tc>
                <a:tc>
                  <a:txBody>
                    <a:bodyPr/>
                    <a:lstStyle/>
                    <a:p>
                      <a:pPr marL="249553" marR="0" lvl="0" indent="0" algn="l"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CPAP</a:t>
                      </a:r>
                      <a:endParaRPr sz="900" u="none" strike="noStrike" cap="none">
                        <a:latin typeface="Calibri"/>
                        <a:ea typeface="Calibri"/>
                        <a:cs typeface="Calibri"/>
                        <a:sym typeface="Calibri"/>
                      </a:endParaRPr>
                    </a:p>
                  </a:txBody>
                  <a:tcPr marL="0" marR="0" marT="0" marB="0"/>
                </a:tc>
                <a:tc>
                  <a:txBody>
                    <a:bodyPr/>
                    <a:lstStyle/>
                    <a:p>
                      <a:pPr marL="213995" marR="0" lvl="0" indent="0" algn="ctr" rtl="0">
                        <a:lnSpc>
                          <a:spcPct val="95000"/>
                        </a:lnSpc>
                        <a:spcBef>
                          <a:spcPts val="0"/>
                        </a:spcBef>
                        <a:spcAft>
                          <a:spcPts val="0"/>
                        </a:spcAft>
                        <a:buClr>
                          <a:srgbClr val="000000"/>
                        </a:buClr>
                        <a:buSzPts val="900"/>
                        <a:buFont typeface="Arial"/>
                        <a:buNone/>
                      </a:pPr>
                      <a:r>
                        <a:rPr lang="en-CA" sz="900" u="none" strike="noStrike" cap="none">
                          <a:solidFill>
                            <a:srgbClr val="585858"/>
                          </a:solidFill>
                          <a:latin typeface="Calibri"/>
                          <a:ea typeface="Calibri"/>
                          <a:cs typeface="Calibri"/>
                          <a:sym typeface="Calibri"/>
                        </a:rPr>
                        <a:t>Other</a:t>
                      </a:r>
                      <a:endParaRPr sz="900" u="none" strike="noStrike" cap="none">
                        <a:latin typeface="Calibri"/>
                        <a:ea typeface="Calibri"/>
                        <a:cs typeface="Calibri"/>
                        <a:sym typeface="Calibri"/>
                      </a:endParaRPr>
                    </a:p>
                  </a:txBody>
                  <a:tcPr marL="0" marR="0" marT="0" marB="0"/>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3dba7cce39_0_1178"/>
          <p:cNvSpPr txBox="1">
            <a:spLocks noGrp="1"/>
          </p:cNvSpPr>
          <p:nvPr>
            <p:ph type="title"/>
          </p:nvPr>
        </p:nvSpPr>
        <p:spPr>
          <a:xfrm>
            <a:off x="418641" y="296886"/>
            <a:ext cx="10935300" cy="959400"/>
          </a:xfrm>
          <a:prstGeom prst="rect">
            <a:avLst/>
          </a:prstGeom>
          <a:noFill/>
          <a:ln>
            <a:noFill/>
          </a:ln>
        </p:spPr>
        <p:txBody>
          <a:bodyPr spcFirstLastPara="1" wrap="square" lIns="0" tIns="294625" rIns="0" bIns="0" anchor="ctr" anchorCtr="0">
            <a:spAutoFit/>
          </a:bodyPr>
          <a:lstStyle/>
          <a:p>
            <a:pPr marL="393065" lvl="0" indent="0" algn="l" rtl="0">
              <a:lnSpc>
                <a:spcPct val="100000"/>
              </a:lnSpc>
              <a:spcBef>
                <a:spcPts val="95"/>
              </a:spcBef>
              <a:spcAft>
                <a:spcPts val="0"/>
              </a:spcAft>
              <a:buSzPts val="1800"/>
              <a:buNone/>
            </a:pPr>
            <a:r>
              <a:rPr lang="en-CA" sz="4300"/>
              <a:t>Inventory and Forecasting of Consumables</a:t>
            </a:r>
            <a:endParaRPr sz="4300"/>
          </a:p>
        </p:txBody>
      </p:sp>
      <p:grpSp>
        <p:nvGrpSpPr>
          <p:cNvPr id="629" name="Google Shape;629;g23dba7cce39_0_1178"/>
          <p:cNvGrpSpPr/>
          <p:nvPr/>
        </p:nvGrpSpPr>
        <p:grpSpPr>
          <a:xfrm>
            <a:off x="387999" y="2759448"/>
            <a:ext cx="5032599" cy="2132904"/>
            <a:chOff x="1292352" y="2343911"/>
            <a:chExt cx="7108190" cy="3098800"/>
          </a:xfrm>
        </p:grpSpPr>
        <p:sp>
          <p:nvSpPr>
            <p:cNvPr id="630" name="Google Shape;630;g23dba7cce39_0_1178"/>
            <p:cNvSpPr/>
            <p:nvPr/>
          </p:nvSpPr>
          <p:spPr>
            <a:xfrm>
              <a:off x="2359152" y="2343911"/>
              <a:ext cx="4974590" cy="3098800"/>
            </a:xfrm>
            <a:custGeom>
              <a:avLst/>
              <a:gdLst/>
              <a:ahLst/>
              <a:cxnLst/>
              <a:rect l="l" t="t" r="r" b="b"/>
              <a:pathLst>
                <a:path w="4974590" h="3098800" extrusionOk="0">
                  <a:moveTo>
                    <a:pt x="1421892" y="0"/>
                  </a:moveTo>
                  <a:lnTo>
                    <a:pt x="0" y="0"/>
                  </a:lnTo>
                  <a:lnTo>
                    <a:pt x="0" y="3098292"/>
                  </a:lnTo>
                  <a:lnTo>
                    <a:pt x="1421892" y="3098292"/>
                  </a:lnTo>
                  <a:lnTo>
                    <a:pt x="1421892" y="0"/>
                  </a:lnTo>
                  <a:close/>
                </a:path>
                <a:path w="4974590" h="3098800" extrusionOk="0">
                  <a:moveTo>
                    <a:pt x="4974336" y="1751076"/>
                  </a:moveTo>
                  <a:lnTo>
                    <a:pt x="3553968" y="1751076"/>
                  </a:lnTo>
                  <a:lnTo>
                    <a:pt x="3553968" y="3098292"/>
                  </a:lnTo>
                  <a:lnTo>
                    <a:pt x="4974336" y="3098292"/>
                  </a:lnTo>
                  <a:lnTo>
                    <a:pt x="4974336" y="1751076"/>
                  </a:lnTo>
                  <a:close/>
                </a:path>
              </a:pathLst>
            </a:custGeom>
            <a:solidFill>
              <a:srgbClr val="006F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23dba7cce39_0_1178"/>
            <p:cNvSpPr/>
            <p:nvPr/>
          </p:nvSpPr>
          <p:spPr>
            <a:xfrm>
              <a:off x="1292352" y="5442204"/>
              <a:ext cx="7108190" cy="0"/>
            </a:xfrm>
            <a:custGeom>
              <a:avLst/>
              <a:gdLst/>
              <a:ahLst/>
              <a:cxnLst/>
              <a:rect l="l" t="t" r="r" b="b"/>
              <a:pathLst>
                <a:path w="7108190" h="120000" extrusionOk="0">
                  <a:moveTo>
                    <a:pt x="0" y="0"/>
                  </a:moveTo>
                  <a:lnTo>
                    <a:pt x="7107936"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2" name="Google Shape;632;g23dba7cce39_0_1178"/>
          <p:cNvSpPr txBox="1"/>
          <p:nvPr/>
        </p:nvSpPr>
        <p:spPr>
          <a:xfrm>
            <a:off x="1478482" y="2472700"/>
            <a:ext cx="2964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70%</a:t>
            </a:r>
            <a:endParaRPr sz="1200" b="0" i="0" u="none" strike="noStrike" cap="none">
              <a:solidFill>
                <a:srgbClr val="000000"/>
              </a:solidFill>
              <a:latin typeface="Calibri"/>
              <a:ea typeface="Calibri"/>
              <a:cs typeface="Calibri"/>
              <a:sym typeface="Calibri"/>
            </a:endParaRPr>
          </a:p>
        </p:txBody>
      </p:sp>
      <p:sp>
        <p:nvSpPr>
          <p:cNvPr id="633" name="Google Shape;633;g23dba7cce39_0_1178"/>
          <p:cNvSpPr txBox="1"/>
          <p:nvPr/>
        </p:nvSpPr>
        <p:spPr>
          <a:xfrm>
            <a:off x="4028372" y="3636049"/>
            <a:ext cx="3147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30%</a:t>
            </a:r>
            <a:endParaRPr sz="1200" b="0" i="0" u="none" strike="noStrike" cap="none">
              <a:solidFill>
                <a:srgbClr val="000000"/>
              </a:solidFill>
              <a:latin typeface="Calibri"/>
              <a:ea typeface="Calibri"/>
              <a:cs typeface="Calibri"/>
              <a:sym typeface="Calibri"/>
            </a:endParaRPr>
          </a:p>
        </p:txBody>
      </p:sp>
      <p:sp>
        <p:nvSpPr>
          <p:cNvPr id="634" name="Google Shape;634;g23dba7cce39_0_1178"/>
          <p:cNvSpPr txBox="1"/>
          <p:nvPr/>
        </p:nvSpPr>
        <p:spPr>
          <a:xfrm>
            <a:off x="994877" y="4981709"/>
            <a:ext cx="12636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CA" sz="1300" b="0" i="0" u="none" strike="noStrike" cap="none">
                <a:solidFill>
                  <a:srgbClr val="585858"/>
                </a:solidFill>
                <a:latin typeface="Calibri"/>
                <a:ea typeface="Calibri"/>
                <a:cs typeface="Calibri"/>
                <a:sym typeface="Calibri"/>
              </a:rPr>
              <a:t>Inventory system available</a:t>
            </a:r>
            <a:endParaRPr sz="1300" b="0" i="0" u="none" strike="noStrike" cap="none">
              <a:solidFill>
                <a:srgbClr val="000000"/>
              </a:solidFill>
              <a:latin typeface="Calibri"/>
              <a:ea typeface="Calibri"/>
              <a:cs typeface="Calibri"/>
              <a:sym typeface="Calibri"/>
            </a:endParaRPr>
          </a:p>
        </p:txBody>
      </p:sp>
      <p:sp>
        <p:nvSpPr>
          <p:cNvPr id="635" name="Google Shape;635;g23dba7cce39_0_1178"/>
          <p:cNvSpPr txBox="1"/>
          <p:nvPr/>
        </p:nvSpPr>
        <p:spPr>
          <a:xfrm>
            <a:off x="3461835" y="4981703"/>
            <a:ext cx="14478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CA" sz="1300" b="0" i="0" u="none" strike="noStrike" cap="none">
                <a:solidFill>
                  <a:srgbClr val="585858"/>
                </a:solidFill>
                <a:latin typeface="Calibri"/>
                <a:ea typeface="Calibri"/>
                <a:cs typeface="Calibri"/>
                <a:sym typeface="Calibri"/>
              </a:rPr>
              <a:t>Inventory system not available</a:t>
            </a:r>
            <a:endParaRPr sz="1300" b="0" i="0" u="none" strike="noStrike" cap="none">
              <a:solidFill>
                <a:srgbClr val="000000"/>
              </a:solidFill>
              <a:latin typeface="Calibri"/>
              <a:ea typeface="Calibri"/>
              <a:cs typeface="Calibri"/>
              <a:sym typeface="Calibri"/>
            </a:endParaRPr>
          </a:p>
        </p:txBody>
      </p:sp>
      <p:sp>
        <p:nvSpPr>
          <p:cNvPr id="636" name="Google Shape;636;g23dba7cce39_0_1178"/>
          <p:cNvSpPr txBox="1"/>
          <p:nvPr/>
        </p:nvSpPr>
        <p:spPr>
          <a:xfrm>
            <a:off x="785625" y="1541518"/>
            <a:ext cx="4056600" cy="504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585858"/>
                </a:solidFill>
                <a:latin typeface="Calibri"/>
                <a:ea typeface="Calibri"/>
                <a:cs typeface="Calibri"/>
                <a:sym typeface="Calibri"/>
              </a:rPr>
              <a:t>Availability of consumables inventory register/ system at neonatal unit</a:t>
            </a:r>
            <a:endParaRPr sz="1600" b="0" i="0" u="none" strike="noStrike" cap="none">
              <a:solidFill>
                <a:srgbClr val="000000"/>
              </a:solidFill>
              <a:latin typeface="Calibri"/>
              <a:ea typeface="Calibri"/>
              <a:cs typeface="Calibri"/>
              <a:sym typeface="Calibri"/>
            </a:endParaRPr>
          </a:p>
        </p:txBody>
      </p:sp>
      <p:grpSp>
        <p:nvGrpSpPr>
          <p:cNvPr id="637" name="Google Shape;637;g23dba7cce39_0_1178"/>
          <p:cNvGrpSpPr/>
          <p:nvPr/>
        </p:nvGrpSpPr>
        <p:grpSpPr>
          <a:xfrm>
            <a:off x="6295977" y="2970191"/>
            <a:ext cx="5610133" cy="1908309"/>
            <a:chOff x="1328927" y="3192779"/>
            <a:chExt cx="7557770" cy="1990725"/>
          </a:xfrm>
        </p:grpSpPr>
        <p:sp>
          <p:nvSpPr>
            <p:cNvPr id="638" name="Google Shape;638;g23dba7cce39_0_1178"/>
            <p:cNvSpPr/>
            <p:nvPr/>
          </p:nvSpPr>
          <p:spPr>
            <a:xfrm>
              <a:off x="1895856" y="3192779"/>
              <a:ext cx="6423659" cy="1990725"/>
            </a:xfrm>
            <a:custGeom>
              <a:avLst/>
              <a:gdLst/>
              <a:ahLst/>
              <a:cxnLst/>
              <a:rect l="l" t="t" r="r" b="b"/>
              <a:pathLst>
                <a:path w="6423659" h="1990725" extrusionOk="0">
                  <a:moveTo>
                    <a:pt x="755904" y="1848612"/>
                  </a:moveTo>
                  <a:lnTo>
                    <a:pt x="0" y="1848612"/>
                  </a:lnTo>
                  <a:lnTo>
                    <a:pt x="0" y="1990344"/>
                  </a:lnTo>
                  <a:lnTo>
                    <a:pt x="755904" y="1990344"/>
                  </a:lnTo>
                  <a:lnTo>
                    <a:pt x="755904" y="1848612"/>
                  </a:lnTo>
                  <a:close/>
                </a:path>
                <a:path w="6423659" h="1990725" extrusionOk="0">
                  <a:moveTo>
                    <a:pt x="2644140" y="0"/>
                  </a:moveTo>
                  <a:lnTo>
                    <a:pt x="1888236" y="0"/>
                  </a:lnTo>
                  <a:lnTo>
                    <a:pt x="1888236" y="1990344"/>
                  </a:lnTo>
                  <a:lnTo>
                    <a:pt x="2644140" y="1990344"/>
                  </a:lnTo>
                  <a:lnTo>
                    <a:pt x="2644140" y="0"/>
                  </a:lnTo>
                  <a:close/>
                </a:path>
                <a:path w="6423659" h="1990725" extrusionOk="0">
                  <a:moveTo>
                    <a:pt x="4533900" y="853440"/>
                  </a:moveTo>
                  <a:lnTo>
                    <a:pt x="3777996" y="853440"/>
                  </a:lnTo>
                  <a:lnTo>
                    <a:pt x="3777996" y="1990344"/>
                  </a:lnTo>
                  <a:lnTo>
                    <a:pt x="4533900" y="1990344"/>
                  </a:lnTo>
                  <a:lnTo>
                    <a:pt x="4533900" y="853440"/>
                  </a:lnTo>
                  <a:close/>
                </a:path>
                <a:path w="6423659" h="1990725" extrusionOk="0">
                  <a:moveTo>
                    <a:pt x="6423660" y="1136904"/>
                  </a:moveTo>
                  <a:lnTo>
                    <a:pt x="5667756" y="1136904"/>
                  </a:lnTo>
                  <a:lnTo>
                    <a:pt x="5667756" y="1990344"/>
                  </a:lnTo>
                  <a:lnTo>
                    <a:pt x="6423660" y="1990344"/>
                  </a:lnTo>
                  <a:lnTo>
                    <a:pt x="6423660" y="1136904"/>
                  </a:lnTo>
                  <a:close/>
                </a:path>
              </a:pathLst>
            </a:custGeom>
            <a:solidFill>
              <a:srgbClr val="006F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g23dba7cce39_0_1178"/>
            <p:cNvSpPr/>
            <p:nvPr/>
          </p:nvSpPr>
          <p:spPr>
            <a:xfrm>
              <a:off x="1328927" y="5183123"/>
              <a:ext cx="7557770" cy="0"/>
            </a:xfrm>
            <a:custGeom>
              <a:avLst/>
              <a:gdLst/>
              <a:ahLst/>
              <a:cxnLst/>
              <a:rect l="l" t="t" r="r" b="b"/>
              <a:pathLst>
                <a:path w="7557770" h="120000" extrusionOk="0">
                  <a:moveTo>
                    <a:pt x="0" y="0"/>
                  </a:moveTo>
                  <a:lnTo>
                    <a:pt x="7557516"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0" name="Google Shape;640;g23dba7cce39_0_1178"/>
          <p:cNvSpPr txBox="1"/>
          <p:nvPr/>
        </p:nvSpPr>
        <p:spPr>
          <a:xfrm>
            <a:off x="6916427" y="4515792"/>
            <a:ext cx="2115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3%</a:t>
            </a:r>
            <a:endParaRPr sz="1200" b="0" i="0" u="none" strike="noStrike" cap="none">
              <a:solidFill>
                <a:srgbClr val="000000"/>
              </a:solidFill>
              <a:latin typeface="Calibri"/>
              <a:ea typeface="Calibri"/>
              <a:cs typeface="Calibri"/>
              <a:sym typeface="Calibri"/>
            </a:endParaRPr>
          </a:p>
        </p:txBody>
      </p:sp>
      <p:sp>
        <p:nvSpPr>
          <p:cNvPr id="641" name="Google Shape;641;g23dba7cce39_0_1178"/>
          <p:cNvSpPr txBox="1"/>
          <p:nvPr/>
        </p:nvSpPr>
        <p:spPr>
          <a:xfrm>
            <a:off x="8289897" y="2696586"/>
            <a:ext cx="7320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48%</a:t>
            </a:r>
            <a:endParaRPr sz="1200" b="0" i="0" u="none" strike="noStrike" cap="none">
              <a:solidFill>
                <a:srgbClr val="000000"/>
              </a:solidFill>
              <a:latin typeface="Calibri"/>
              <a:ea typeface="Calibri"/>
              <a:cs typeface="Calibri"/>
              <a:sym typeface="Calibri"/>
            </a:endParaRPr>
          </a:p>
        </p:txBody>
      </p:sp>
      <p:sp>
        <p:nvSpPr>
          <p:cNvPr id="642" name="Google Shape;642;g23dba7cce39_0_1178"/>
          <p:cNvSpPr txBox="1"/>
          <p:nvPr/>
        </p:nvSpPr>
        <p:spPr>
          <a:xfrm>
            <a:off x="9648496" y="3537304"/>
            <a:ext cx="7125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28%</a:t>
            </a:r>
            <a:endParaRPr sz="1200" b="0" i="0" u="none" strike="noStrike" cap="none">
              <a:solidFill>
                <a:srgbClr val="000000"/>
              </a:solidFill>
              <a:latin typeface="Calibri"/>
              <a:ea typeface="Calibri"/>
              <a:cs typeface="Calibri"/>
              <a:sym typeface="Calibri"/>
            </a:endParaRPr>
          </a:p>
        </p:txBody>
      </p:sp>
      <p:sp>
        <p:nvSpPr>
          <p:cNvPr id="643" name="Google Shape;643;g23dba7cce39_0_1178"/>
          <p:cNvSpPr txBox="1"/>
          <p:nvPr/>
        </p:nvSpPr>
        <p:spPr>
          <a:xfrm>
            <a:off x="11059813" y="3825521"/>
            <a:ext cx="294000" cy="197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CA" sz="1200" b="0" i="0" u="none" strike="noStrike" cap="none">
                <a:solidFill>
                  <a:srgbClr val="404040"/>
                </a:solidFill>
                <a:latin typeface="Calibri"/>
                <a:ea typeface="Calibri"/>
                <a:cs typeface="Calibri"/>
                <a:sym typeface="Calibri"/>
              </a:rPr>
              <a:t>21%</a:t>
            </a:r>
            <a:endParaRPr sz="1200" b="0" i="0" u="none" strike="noStrike" cap="none">
              <a:solidFill>
                <a:srgbClr val="000000"/>
              </a:solidFill>
              <a:latin typeface="Calibri"/>
              <a:ea typeface="Calibri"/>
              <a:cs typeface="Calibri"/>
              <a:sym typeface="Calibri"/>
            </a:endParaRPr>
          </a:p>
        </p:txBody>
      </p:sp>
      <p:sp>
        <p:nvSpPr>
          <p:cNvPr id="644" name="Google Shape;644;g23dba7cce39_0_1178"/>
          <p:cNvSpPr txBox="1"/>
          <p:nvPr/>
        </p:nvSpPr>
        <p:spPr>
          <a:xfrm>
            <a:off x="6519606" y="5031034"/>
            <a:ext cx="1271700" cy="613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CA" sz="1300" b="0" i="0" u="none" strike="noStrike" cap="none">
                <a:solidFill>
                  <a:srgbClr val="585858"/>
                </a:solidFill>
                <a:latin typeface="Calibri"/>
                <a:ea typeface="Calibri"/>
                <a:cs typeface="Calibri"/>
                <a:sym typeface="Calibri"/>
              </a:rPr>
              <a:t>1 month before running out of stock</a:t>
            </a:r>
            <a:endParaRPr sz="1300" b="0" i="0" u="none" strike="noStrike" cap="none">
              <a:solidFill>
                <a:srgbClr val="000000"/>
              </a:solidFill>
              <a:latin typeface="Calibri"/>
              <a:ea typeface="Calibri"/>
              <a:cs typeface="Calibri"/>
              <a:sym typeface="Calibri"/>
            </a:endParaRPr>
          </a:p>
        </p:txBody>
      </p:sp>
      <p:sp>
        <p:nvSpPr>
          <p:cNvPr id="645" name="Google Shape;645;g23dba7cce39_0_1178"/>
          <p:cNvSpPr txBox="1"/>
          <p:nvPr/>
        </p:nvSpPr>
        <p:spPr>
          <a:xfrm>
            <a:off x="7969758" y="5031014"/>
            <a:ext cx="1225500" cy="613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CA" sz="1300" b="0" i="0" u="none" strike="noStrike" cap="none">
                <a:solidFill>
                  <a:srgbClr val="585858"/>
                </a:solidFill>
                <a:latin typeface="Calibri"/>
                <a:ea typeface="Calibri"/>
                <a:cs typeface="Calibri"/>
                <a:sym typeface="Calibri"/>
              </a:rPr>
              <a:t>1 week before running out of stock</a:t>
            </a:r>
            <a:endParaRPr sz="1300" b="0" i="0" u="none" strike="noStrike" cap="none">
              <a:solidFill>
                <a:srgbClr val="000000"/>
              </a:solidFill>
              <a:latin typeface="Calibri"/>
              <a:ea typeface="Calibri"/>
              <a:cs typeface="Calibri"/>
              <a:sym typeface="Calibri"/>
            </a:endParaRPr>
          </a:p>
        </p:txBody>
      </p:sp>
      <p:sp>
        <p:nvSpPr>
          <p:cNvPr id="646" name="Google Shape;646;g23dba7cce39_0_1178"/>
          <p:cNvSpPr txBox="1"/>
          <p:nvPr/>
        </p:nvSpPr>
        <p:spPr>
          <a:xfrm>
            <a:off x="9401275" y="5010728"/>
            <a:ext cx="912000" cy="613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CA" sz="1300" b="0" i="0" u="none" strike="noStrike" cap="none">
                <a:solidFill>
                  <a:srgbClr val="585858"/>
                </a:solidFill>
                <a:latin typeface="Calibri"/>
                <a:ea typeface="Calibri"/>
                <a:cs typeface="Calibri"/>
                <a:sym typeface="Calibri"/>
              </a:rPr>
              <a:t>When we run out of stock</a:t>
            </a:r>
            <a:endParaRPr sz="1300" b="0" i="0" u="none" strike="noStrike" cap="none">
              <a:solidFill>
                <a:srgbClr val="000000"/>
              </a:solidFill>
              <a:latin typeface="Calibri"/>
              <a:ea typeface="Calibri"/>
              <a:cs typeface="Calibri"/>
              <a:sym typeface="Calibri"/>
            </a:endParaRPr>
          </a:p>
        </p:txBody>
      </p:sp>
      <p:sp>
        <p:nvSpPr>
          <p:cNvPr id="647" name="Google Shape;647;g23dba7cce39_0_1178"/>
          <p:cNvSpPr txBox="1"/>
          <p:nvPr/>
        </p:nvSpPr>
        <p:spPr>
          <a:xfrm>
            <a:off x="11049000" y="5004323"/>
            <a:ext cx="760200" cy="213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CA" sz="1300" b="0" i="0" u="none" strike="noStrike" cap="none">
                <a:solidFill>
                  <a:srgbClr val="585858"/>
                </a:solidFill>
                <a:latin typeface="Calibri"/>
                <a:ea typeface="Calibri"/>
                <a:cs typeface="Calibri"/>
                <a:sym typeface="Calibri"/>
              </a:rPr>
              <a:t>Other</a:t>
            </a:r>
            <a:endParaRPr sz="1300" b="0" i="0" u="none" strike="noStrike" cap="none">
              <a:solidFill>
                <a:srgbClr val="000000"/>
              </a:solidFill>
              <a:latin typeface="Calibri"/>
              <a:ea typeface="Calibri"/>
              <a:cs typeface="Calibri"/>
              <a:sym typeface="Calibri"/>
            </a:endParaRPr>
          </a:p>
        </p:txBody>
      </p:sp>
      <p:sp>
        <p:nvSpPr>
          <p:cNvPr id="648" name="Google Shape;648;g23dba7cce39_0_1178"/>
          <p:cNvSpPr txBox="1"/>
          <p:nvPr/>
        </p:nvSpPr>
        <p:spPr>
          <a:xfrm>
            <a:off x="6295971" y="1545366"/>
            <a:ext cx="3847500" cy="5061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CA" sz="1600" b="0" i="0" u="none" strike="noStrike" cap="none">
                <a:solidFill>
                  <a:srgbClr val="585858"/>
                </a:solidFill>
                <a:latin typeface="Calibri"/>
                <a:ea typeface="Calibri"/>
                <a:cs typeface="Calibri"/>
                <a:sym typeface="Calibri"/>
              </a:rPr>
              <a:t>Ordering frequency for consumables at neonatal unit</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3dba7cce39_0_1202"/>
          <p:cNvSpPr txBox="1">
            <a:spLocks noGrp="1"/>
          </p:cNvSpPr>
          <p:nvPr>
            <p:ph type="title"/>
          </p:nvPr>
        </p:nvSpPr>
        <p:spPr>
          <a:xfrm>
            <a:off x="418641" y="296886"/>
            <a:ext cx="10935300" cy="959400"/>
          </a:xfrm>
          <a:prstGeom prst="rect">
            <a:avLst/>
          </a:prstGeom>
          <a:noFill/>
          <a:ln>
            <a:noFill/>
          </a:ln>
        </p:spPr>
        <p:txBody>
          <a:bodyPr spcFirstLastPara="1" wrap="square" lIns="0" tIns="294625" rIns="0" bIns="0" anchor="ctr" anchorCtr="0">
            <a:spAutoFit/>
          </a:bodyPr>
          <a:lstStyle/>
          <a:p>
            <a:pPr marL="393065" lvl="0" indent="0" algn="l" rtl="0">
              <a:lnSpc>
                <a:spcPct val="100000"/>
              </a:lnSpc>
              <a:spcBef>
                <a:spcPts val="95"/>
              </a:spcBef>
              <a:spcAft>
                <a:spcPts val="0"/>
              </a:spcAft>
              <a:buSzPts val="1800"/>
              <a:buNone/>
            </a:pPr>
            <a:r>
              <a:rPr lang="en-CA" sz="4300"/>
              <a:t>Inventory and Forecasting of Consumables</a:t>
            </a:r>
            <a:endParaRPr sz="4300"/>
          </a:p>
        </p:txBody>
      </p:sp>
      <p:grpSp>
        <p:nvGrpSpPr>
          <p:cNvPr id="654" name="Google Shape;654;g23dba7cce39_0_1202"/>
          <p:cNvGrpSpPr/>
          <p:nvPr/>
        </p:nvGrpSpPr>
        <p:grpSpPr>
          <a:xfrm>
            <a:off x="1267967" y="2456687"/>
            <a:ext cx="6939280" cy="3020695"/>
            <a:chOff x="1267967" y="2456687"/>
            <a:chExt cx="6939280" cy="3020695"/>
          </a:xfrm>
        </p:grpSpPr>
        <p:sp>
          <p:nvSpPr>
            <p:cNvPr id="655" name="Google Shape;655;g23dba7cce39_0_1202"/>
            <p:cNvSpPr/>
            <p:nvPr/>
          </p:nvSpPr>
          <p:spPr>
            <a:xfrm>
              <a:off x="1789176" y="2456687"/>
              <a:ext cx="5897880" cy="3020695"/>
            </a:xfrm>
            <a:custGeom>
              <a:avLst/>
              <a:gdLst/>
              <a:ahLst/>
              <a:cxnLst/>
              <a:rect l="l" t="t" r="r" b="b"/>
              <a:pathLst>
                <a:path w="5897880" h="3020695" extrusionOk="0">
                  <a:moveTo>
                    <a:pt x="693420" y="2374392"/>
                  </a:moveTo>
                  <a:lnTo>
                    <a:pt x="0" y="2374392"/>
                  </a:lnTo>
                  <a:lnTo>
                    <a:pt x="0" y="3020568"/>
                  </a:lnTo>
                  <a:lnTo>
                    <a:pt x="693420" y="3020568"/>
                  </a:lnTo>
                  <a:lnTo>
                    <a:pt x="693420" y="2374392"/>
                  </a:lnTo>
                  <a:close/>
                </a:path>
                <a:path w="5897880" h="3020695" extrusionOk="0">
                  <a:moveTo>
                    <a:pt x="2427732" y="0"/>
                  </a:moveTo>
                  <a:lnTo>
                    <a:pt x="1734312" y="0"/>
                  </a:lnTo>
                  <a:lnTo>
                    <a:pt x="1734312" y="3020568"/>
                  </a:lnTo>
                  <a:lnTo>
                    <a:pt x="2427732" y="3020568"/>
                  </a:lnTo>
                  <a:lnTo>
                    <a:pt x="2427732" y="0"/>
                  </a:lnTo>
                  <a:close/>
                </a:path>
                <a:path w="5897880" h="3020695" extrusionOk="0">
                  <a:moveTo>
                    <a:pt x="4162044" y="1726692"/>
                  </a:moveTo>
                  <a:lnTo>
                    <a:pt x="3468624" y="1726692"/>
                  </a:lnTo>
                  <a:lnTo>
                    <a:pt x="3468624" y="3020568"/>
                  </a:lnTo>
                  <a:lnTo>
                    <a:pt x="4162044" y="3020568"/>
                  </a:lnTo>
                  <a:lnTo>
                    <a:pt x="4162044" y="1726692"/>
                  </a:lnTo>
                  <a:close/>
                </a:path>
                <a:path w="5897880" h="3020695" extrusionOk="0">
                  <a:moveTo>
                    <a:pt x="5897880" y="1941576"/>
                  </a:moveTo>
                  <a:lnTo>
                    <a:pt x="5202936" y="1941576"/>
                  </a:lnTo>
                  <a:lnTo>
                    <a:pt x="5202936" y="3020568"/>
                  </a:lnTo>
                  <a:lnTo>
                    <a:pt x="5897880" y="3020568"/>
                  </a:lnTo>
                  <a:lnTo>
                    <a:pt x="5897880" y="1941576"/>
                  </a:lnTo>
                  <a:close/>
                </a:path>
              </a:pathLst>
            </a:custGeom>
            <a:solidFill>
              <a:srgbClr val="006F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23dba7cce39_0_1202"/>
            <p:cNvSpPr/>
            <p:nvPr/>
          </p:nvSpPr>
          <p:spPr>
            <a:xfrm>
              <a:off x="1267967" y="5477255"/>
              <a:ext cx="6939280" cy="0"/>
            </a:xfrm>
            <a:custGeom>
              <a:avLst/>
              <a:gdLst/>
              <a:ahLst/>
              <a:cxnLst/>
              <a:rect l="l" t="t" r="r" b="b"/>
              <a:pathLst>
                <a:path w="6939280" h="120000" extrusionOk="0">
                  <a:moveTo>
                    <a:pt x="0" y="0"/>
                  </a:moveTo>
                  <a:lnTo>
                    <a:pt x="6938772"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7" name="Google Shape;657;g23dba7cce39_0_1202"/>
          <p:cNvSpPr txBox="1"/>
          <p:nvPr/>
        </p:nvSpPr>
        <p:spPr>
          <a:xfrm>
            <a:off x="2023110" y="4615942"/>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11%</a:t>
            </a:r>
            <a:endParaRPr sz="900" b="0" i="0" u="none" strike="noStrike" cap="none">
              <a:solidFill>
                <a:srgbClr val="000000"/>
              </a:solidFill>
              <a:latin typeface="Calibri"/>
              <a:ea typeface="Calibri"/>
              <a:cs typeface="Calibri"/>
              <a:sym typeface="Calibri"/>
            </a:endParaRPr>
          </a:p>
        </p:txBody>
      </p:sp>
      <p:sp>
        <p:nvSpPr>
          <p:cNvPr id="658" name="Google Shape;658;g23dba7cce39_0_1202"/>
          <p:cNvSpPr txBox="1"/>
          <p:nvPr/>
        </p:nvSpPr>
        <p:spPr>
          <a:xfrm>
            <a:off x="3757929" y="2242184"/>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50%</a:t>
            </a:r>
            <a:endParaRPr sz="900" b="0" i="0" u="none" strike="noStrike" cap="none">
              <a:solidFill>
                <a:srgbClr val="000000"/>
              </a:solidFill>
              <a:latin typeface="Calibri"/>
              <a:ea typeface="Calibri"/>
              <a:cs typeface="Calibri"/>
              <a:sym typeface="Calibri"/>
            </a:endParaRPr>
          </a:p>
        </p:txBody>
      </p:sp>
      <p:sp>
        <p:nvSpPr>
          <p:cNvPr id="659" name="Google Shape;659;g23dba7cce39_0_1202"/>
          <p:cNvSpPr txBox="1"/>
          <p:nvPr/>
        </p:nvSpPr>
        <p:spPr>
          <a:xfrm>
            <a:off x="5492877" y="3968622"/>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21%</a:t>
            </a:r>
            <a:endParaRPr sz="900" b="0" i="0" u="none" strike="noStrike" cap="none">
              <a:solidFill>
                <a:srgbClr val="000000"/>
              </a:solidFill>
              <a:latin typeface="Calibri"/>
              <a:ea typeface="Calibri"/>
              <a:cs typeface="Calibri"/>
              <a:sym typeface="Calibri"/>
            </a:endParaRPr>
          </a:p>
        </p:txBody>
      </p:sp>
      <p:sp>
        <p:nvSpPr>
          <p:cNvPr id="660" name="Google Shape;660;g23dba7cce39_0_1202"/>
          <p:cNvSpPr txBox="1"/>
          <p:nvPr/>
        </p:nvSpPr>
        <p:spPr>
          <a:xfrm>
            <a:off x="7227823" y="4184395"/>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18%</a:t>
            </a:r>
            <a:endParaRPr sz="900" b="0" i="0" u="none" strike="noStrike" cap="none">
              <a:solidFill>
                <a:srgbClr val="000000"/>
              </a:solidFill>
              <a:latin typeface="Calibri"/>
              <a:ea typeface="Calibri"/>
              <a:cs typeface="Calibri"/>
              <a:sym typeface="Calibri"/>
            </a:endParaRPr>
          </a:p>
        </p:txBody>
      </p:sp>
      <p:sp>
        <p:nvSpPr>
          <p:cNvPr id="661" name="Google Shape;661;g23dba7cce39_0_1202"/>
          <p:cNvSpPr txBox="1"/>
          <p:nvPr/>
        </p:nvSpPr>
        <p:spPr>
          <a:xfrm>
            <a:off x="1714449" y="5532825"/>
            <a:ext cx="14265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At least once per month</a:t>
            </a:r>
            <a:endParaRPr sz="1300" b="0" i="0" u="none" strike="noStrike" cap="none">
              <a:solidFill>
                <a:srgbClr val="000000"/>
              </a:solidFill>
              <a:latin typeface="Calibri"/>
              <a:ea typeface="Calibri"/>
              <a:cs typeface="Calibri"/>
              <a:sym typeface="Calibri"/>
            </a:endParaRPr>
          </a:p>
        </p:txBody>
      </p:sp>
      <p:sp>
        <p:nvSpPr>
          <p:cNvPr id="662" name="Google Shape;662;g23dba7cce39_0_1202"/>
          <p:cNvSpPr txBox="1"/>
          <p:nvPr/>
        </p:nvSpPr>
        <p:spPr>
          <a:xfrm>
            <a:off x="3462146" y="5540381"/>
            <a:ext cx="10845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At least once per week</a:t>
            </a:r>
            <a:endParaRPr sz="1300" b="0" i="0" u="none" strike="noStrike" cap="none">
              <a:solidFill>
                <a:srgbClr val="000000"/>
              </a:solidFill>
              <a:latin typeface="Calibri"/>
              <a:ea typeface="Calibri"/>
              <a:cs typeface="Calibri"/>
              <a:sym typeface="Calibri"/>
            </a:endParaRPr>
          </a:p>
        </p:txBody>
      </p:sp>
      <p:sp>
        <p:nvSpPr>
          <p:cNvPr id="663" name="Google Shape;663;g23dba7cce39_0_1202"/>
          <p:cNvSpPr txBox="1"/>
          <p:nvPr/>
        </p:nvSpPr>
        <p:spPr>
          <a:xfrm>
            <a:off x="5400699" y="5532825"/>
            <a:ext cx="644400" cy="213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Daily</a:t>
            </a:r>
            <a:endParaRPr sz="1300" b="0" i="0" u="none" strike="noStrike" cap="none">
              <a:solidFill>
                <a:srgbClr val="000000"/>
              </a:solidFill>
              <a:latin typeface="Calibri"/>
              <a:ea typeface="Calibri"/>
              <a:cs typeface="Calibri"/>
              <a:sym typeface="Calibri"/>
            </a:endParaRPr>
          </a:p>
        </p:txBody>
      </p:sp>
      <p:sp>
        <p:nvSpPr>
          <p:cNvPr id="664" name="Google Shape;664;g23dba7cce39_0_1202"/>
          <p:cNvSpPr txBox="1"/>
          <p:nvPr/>
        </p:nvSpPr>
        <p:spPr>
          <a:xfrm>
            <a:off x="6974021" y="5532825"/>
            <a:ext cx="731100" cy="213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Irregularly</a:t>
            </a:r>
            <a:endParaRPr sz="1300" b="0" i="0" u="none" strike="noStrike" cap="none">
              <a:solidFill>
                <a:srgbClr val="000000"/>
              </a:solidFill>
              <a:latin typeface="Calibri"/>
              <a:ea typeface="Calibri"/>
              <a:cs typeface="Calibri"/>
              <a:sym typeface="Calibri"/>
            </a:endParaRPr>
          </a:p>
        </p:txBody>
      </p:sp>
      <p:sp>
        <p:nvSpPr>
          <p:cNvPr id="665" name="Google Shape;665;g23dba7cce39_0_1202"/>
          <p:cNvSpPr txBox="1"/>
          <p:nvPr/>
        </p:nvSpPr>
        <p:spPr>
          <a:xfrm>
            <a:off x="784668" y="1510022"/>
            <a:ext cx="7905900" cy="381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585858"/>
                </a:solidFill>
                <a:latin typeface="Calibri"/>
                <a:ea typeface="Calibri"/>
                <a:cs typeface="Calibri"/>
                <a:sym typeface="Calibri"/>
              </a:rPr>
              <a:t>Frequency of inventory count for consumables at neonatal unit</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23dba7cce39_0_1218"/>
          <p:cNvSpPr txBox="1">
            <a:spLocks noGrp="1"/>
          </p:cNvSpPr>
          <p:nvPr>
            <p:ph type="title"/>
          </p:nvPr>
        </p:nvSpPr>
        <p:spPr>
          <a:xfrm>
            <a:off x="418641" y="296886"/>
            <a:ext cx="10935300" cy="894600"/>
          </a:xfrm>
          <a:prstGeom prst="rect">
            <a:avLst/>
          </a:prstGeom>
          <a:noFill/>
          <a:ln>
            <a:noFill/>
          </a:ln>
        </p:spPr>
        <p:txBody>
          <a:bodyPr spcFirstLastPara="1" wrap="square" lIns="0" tIns="215050" rIns="0" bIns="0" anchor="ctr" anchorCtr="0">
            <a:spAutoFit/>
          </a:bodyPr>
          <a:lstStyle/>
          <a:p>
            <a:pPr marL="393065" lvl="0" indent="0" algn="l" rtl="0">
              <a:lnSpc>
                <a:spcPct val="100000"/>
              </a:lnSpc>
              <a:spcBef>
                <a:spcPts val="100"/>
              </a:spcBef>
              <a:spcAft>
                <a:spcPts val="0"/>
              </a:spcAft>
              <a:buSzPts val="1800"/>
              <a:buNone/>
            </a:pPr>
            <a:r>
              <a:rPr lang="en-CA"/>
              <a:t>Newborn Care Equipment and Supplies</a:t>
            </a:r>
            <a:endParaRPr/>
          </a:p>
        </p:txBody>
      </p:sp>
      <p:grpSp>
        <p:nvGrpSpPr>
          <p:cNvPr id="671" name="Google Shape;671;g23dba7cce39_0_1218"/>
          <p:cNvGrpSpPr/>
          <p:nvPr/>
        </p:nvGrpSpPr>
        <p:grpSpPr>
          <a:xfrm>
            <a:off x="4600955" y="1911095"/>
            <a:ext cx="5203190" cy="3475228"/>
            <a:chOff x="4600955" y="1911095"/>
            <a:chExt cx="5203190" cy="3475228"/>
          </a:xfrm>
        </p:grpSpPr>
        <p:sp>
          <p:nvSpPr>
            <p:cNvPr id="672" name="Google Shape;672;g23dba7cce39_0_1218"/>
            <p:cNvSpPr/>
            <p:nvPr/>
          </p:nvSpPr>
          <p:spPr>
            <a:xfrm>
              <a:off x="5120639" y="4986527"/>
              <a:ext cx="1557654" cy="399414"/>
            </a:xfrm>
            <a:custGeom>
              <a:avLst/>
              <a:gdLst/>
              <a:ahLst/>
              <a:cxnLst/>
              <a:rect l="l" t="t" r="r" b="b"/>
              <a:pathLst>
                <a:path w="1557654" h="399414" extrusionOk="0">
                  <a:moveTo>
                    <a:pt x="0" y="347472"/>
                  </a:moveTo>
                  <a:lnTo>
                    <a:pt x="0" y="399288"/>
                  </a:lnTo>
                </a:path>
                <a:path w="1557654" h="399414" extrusionOk="0">
                  <a:moveTo>
                    <a:pt x="0" y="173736"/>
                  </a:moveTo>
                  <a:lnTo>
                    <a:pt x="0" y="277368"/>
                  </a:lnTo>
                </a:path>
                <a:path w="1557654" h="399414" extrusionOk="0">
                  <a:moveTo>
                    <a:pt x="519684" y="347472"/>
                  </a:moveTo>
                  <a:lnTo>
                    <a:pt x="519684" y="399288"/>
                  </a:lnTo>
                </a:path>
                <a:path w="1557654" h="399414" extrusionOk="0">
                  <a:moveTo>
                    <a:pt x="519684" y="173736"/>
                  </a:moveTo>
                  <a:lnTo>
                    <a:pt x="519684" y="277368"/>
                  </a:lnTo>
                </a:path>
                <a:path w="1557654" h="399414" extrusionOk="0">
                  <a:moveTo>
                    <a:pt x="1039368" y="347472"/>
                  </a:moveTo>
                  <a:lnTo>
                    <a:pt x="1039368" y="399288"/>
                  </a:lnTo>
                </a:path>
                <a:path w="1557654" h="399414" extrusionOk="0">
                  <a:moveTo>
                    <a:pt x="1039368" y="173736"/>
                  </a:moveTo>
                  <a:lnTo>
                    <a:pt x="1039368" y="277368"/>
                  </a:lnTo>
                </a:path>
                <a:path w="1557654" h="399414" extrusionOk="0">
                  <a:moveTo>
                    <a:pt x="1557528" y="347472"/>
                  </a:moveTo>
                  <a:lnTo>
                    <a:pt x="1557528" y="399288"/>
                  </a:lnTo>
                </a:path>
                <a:path w="1557654" h="399414" extrusionOk="0">
                  <a:moveTo>
                    <a:pt x="1557528" y="0"/>
                  </a:moveTo>
                  <a:lnTo>
                    <a:pt x="1557528" y="277368"/>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23dba7cce39_0_1218"/>
            <p:cNvSpPr/>
            <p:nvPr/>
          </p:nvSpPr>
          <p:spPr>
            <a:xfrm>
              <a:off x="4600955" y="5263895"/>
              <a:ext cx="2106295" cy="70485"/>
            </a:xfrm>
            <a:custGeom>
              <a:avLst/>
              <a:gdLst/>
              <a:ahLst/>
              <a:cxnLst/>
              <a:rect l="l" t="t" r="r" b="b"/>
              <a:pathLst>
                <a:path w="2106295" h="70485" extrusionOk="0">
                  <a:moveTo>
                    <a:pt x="2106168" y="0"/>
                  </a:moveTo>
                  <a:lnTo>
                    <a:pt x="0" y="0"/>
                  </a:lnTo>
                  <a:lnTo>
                    <a:pt x="0" y="70103"/>
                  </a:lnTo>
                  <a:lnTo>
                    <a:pt x="2106168" y="70103"/>
                  </a:lnTo>
                  <a:lnTo>
                    <a:pt x="210616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g23dba7cce39_0_1218"/>
            <p:cNvSpPr/>
            <p:nvPr/>
          </p:nvSpPr>
          <p:spPr>
            <a:xfrm>
              <a:off x="5120639" y="4986527"/>
              <a:ext cx="1039495" cy="104139"/>
            </a:xfrm>
            <a:custGeom>
              <a:avLst/>
              <a:gdLst/>
              <a:ahLst/>
              <a:cxnLst/>
              <a:rect l="l" t="t" r="r" b="b"/>
              <a:pathLst>
                <a:path w="1039495" h="104139" extrusionOk="0">
                  <a:moveTo>
                    <a:pt x="0" y="0"/>
                  </a:moveTo>
                  <a:lnTo>
                    <a:pt x="0" y="103632"/>
                  </a:lnTo>
                </a:path>
                <a:path w="1039495" h="104139" extrusionOk="0">
                  <a:moveTo>
                    <a:pt x="519684" y="0"/>
                  </a:moveTo>
                  <a:lnTo>
                    <a:pt x="519684" y="103632"/>
                  </a:lnTo>
                </a:path>
                <a:path w="1039495" h="104139" extrusionOk="0">
                  <a:moveTo>
                    <a:pt x="1039368" y="0"/>
                  </a:moveTo>
                  <a:lnTo>
                    <a:pt x="1039368"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23dba7cce39_0_1218"/>
            <p:cNvSpPr/>
            <p:nvPr/>
          </p:nvSpPr>
          <p:spPr>
            <a:xfrm>
              <a:off x="4600955" y="5090160"/>
              <a:ext cx="2077720" cy="70485"/>
            </a:xfrm>
            <a:custGeom>
              <a:avLst/>
              <a:gdLst/>
              <a:ahLst/>
              <a:cxnLst/>
              <a:rect l="l" t="t" r="r" b="b"/>
              <a:pathLst>
                <a:path w="2077720" h="70485" extrusionOk="0">
                  <a:moveTo>
                    <a:pt x="2077212" y="0"/>
                  </a:moveTo>
                  <a:lnTo>
                    <a:pt x="0" y="0"/>
                  </a:lnTo>
                  <a:lnTo>
                    <a:pt x="0" y="70103"/>
                  </a:lnTo>
                  <a:lnTo>
                    <a:pt x="2077212" y="70103"/>
                  </a:lnTo>
                  <a:lnTo>
                    <a:pt x="2077212"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23dba7cce39_0_1218"/>
            <p:cNvSpPr/>
            <p:nvPr/>
          </p:nvSpPr>
          <p:spPr>
            <a:xfrm>
              <a:off x="5120639" y="4812791"/>
              <a:ext cx="1039495" cy="104139"/>
            </a:xfrm>
            <a:custGeom>
              <a:avLst/>
              <a:gdLst/>
              <a:ahLst/>
              <a:cxnLst/>
              <a:rect l="l" t="t" r="r" b="b"/>
              <a:pathLst>
                <a:path w="1039495" h="104139" extrusionOk="0">
                  <a:moveTo>
                    <a:pt x="0" y="0"/>
                  </a:moveTo>
                  <a:lnTo>
                    <a:pt x="0" y="103631"/>
                  </a:lnTo>
                </a:path>
                <a:path w="1039495" h="104139" extrusionOk="0">
                  <a:moveTo>
                    <a:pt x="519684" y="0"/>
                  </a:moveTo>
                  <a:lnTo>
                    <a:pt x="519684" y="103631"/>
                  </a:lnTo>
                </a:path>
                <a:path w="1039495" h="104139" extrusionOk="0">
                  <a:moveTo>
                    <a:pt x="1039368" y="0"/>
                  </a:moveTo>
                  <a:lnTo>
                    <a:pt x="1039368"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23dba7cce39_0_1218"/>
            <p:cNvSpPr/>
            <p:nvPr/>
          </p:nvSpPr>
          <p:spPr>
            <a:xfrm>
              <a:off x="4600955" y="4916423"/>
              <a:ext cx="1854835" cy="70485"/>
            </a:xfrm>
            <a:custGeom>
              <a:avLst/>
              <a:gdLst/>
              <a:ahLst/>
              <a:cxnLst/>
              <a:rect l="l" t="t" r="r" b="b"/>
              <a:pathLst>
                <a:path w="1854835" h="70485" extrusionOk="0">
                  <a:moveTo>
                    <a:pt x="1854708" y="0"/>
                  </a:moveTo>
                  <a:lnTo>
                    <a:pt x="0" y="0"/>
                  </a:lnTo>
                  <a:lnTo>
                    <a:pt x="0" y="70103"/>
                  </a:lnTo>
                  <a:lnTo>
                    <a:pt x="1854708" y="70103"/>
                  </a:lnTo>
                  <a:lnTo>
                    <a:pt x="185470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23dba7cce39_0_1218"/>
            <p:cNvSpPr/>
            <p:nvPr/>
          </p:nvSpPr>
          <p:spPr>
            <a:xfrm>
              <a:off x="5120639" y="4639055"/>
              <a:ext cx="1039495" cy="104139"/>
            </a:xfrm>
            <a:custGeom>
              <a:avLst/>
              <a:gdLst/>
              <a:ahLst/>
              <a:cxnLst/>
              <a:rect l="l" t="t" r="r" b="b"/>
              <a:pathLst>
                <a:path w="1039495" h="104139" extrusionOk="0">
                  <a:moveTo>
                    <a:pt x="0" y="0"/>
                  </a:moveTo>
                  <a:lnTo>
                    <a:pt x="0" y="103632"/>
                  </a:lnTo>
                </a:path>
                <a:path w="1039495" h="104139" extrusionOk="0">
                  <a:moveTo>
                    <a:pt x="519684" y="0"/>
                  </a:moveTo>
                  <a:lnTo>
                    <a:pt x="519684" y="103632"/>
                  </a:lnTo>
                </a:path>
                <a:path w="1039495" h="104139" extrusionOk="0">
                  <a:moveTo>
                    <a:pt x="1039368" y="0"/>
                  </a:moveTo>
                  <a:lnTo>
                    <a:pt x="1039368"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23dba7cce39_0_1218"/>
            <p:cNvSpPr/>
            <p:nvPr/>
          </p:nvSpPr>
          <p:spPr>
            <a:xfrm>
              <a:off x="4600955" y="4742688"/>
              <a:ext cx="1781810" cy="70485"/>
            </a:xfrm>
            <a:custGeom>
              <a:avLst/>
              <a:gdLst/>
              <a:ahLst/>
              <a:cxnLst/>
              <a:rect l="l" t="t" r="r" b="b"/>
              <a:pathLst>
                <a:path w="1781810" h="70485" extrusionOk="0">
                  <a:moveTo>
                    <a:pt x="1781556" y="0"/>
                  </a:moveTo>
                  <a:lnTo>
                    <a:pt x="0" y="0"/>
                  </a:lnTo>
                  <a:lnTo>
                    <a:pt x="0" y="70104"/>
                  </a:lnTo>
                  <a:lnTo>
                    <a:pt x="1781556" y="70104"/>
                  </a:lnTo>
                  <a:lnTo>
                    <a:pt x="1781556"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23dba7cce39_0_1218"/>
            <p:cNvSpPr/>
            <p:nvPr/>
          </p:nvSpPr>
          <p:spPr>
            <a:xfrm>
              <a:off x="5120639" y="4465319"/>
              <a:ext cx="3116579" cy="277495"/>
            </a:xfrm>
            <a:custGeom>
              <a:avLst/>
              <a:gdLst/>
              <a:ahLst/>
              <a:cxnLst/>
              <a:rect l="l" t="t" r="r" b="b"/>
              <a:pathLst>
                <a:path w="3116579" h="277495" extrusionOk="0">
                  <a:moveTo>
                    <a:pt x="0" y="0"/>
                  </a:moveTo>
                  <a:lnTo>
                    <a:pt x="0" y="103631"/>
                  </a:lnTo>
                </a:path>
                <a:path w="3116579" h="277495" extrusionOk="0">
                  <a:moveTo>
                    <a:pt x="519684" y="0"/>
                  </a:moveTo>
                  <a:lnTo>
                    <a:pt x="519684" y="103631"/>
                  </a:lnTo>
                </a:path>
                <a:path w="3116579" h="277495" extrusionOk="0">
                  <a:moveTo>
                    <a:pt x="1039368" y="0"/>
                  </a:moveTo>
                  <a:lnTo>
                    <a:pt x="1039368" y="103631"/>
                  </a:lnTo>
                </a:path>
                <a:path w="3116579" h="277495" extrusionOk="0">
                  <a:moveTo>
                    <a:pt x="1557528" y="173735"/>
                  </a:moveTo>
                  <a:lnTo>
                    <a:pt x="1557528" y="277367"/>
                  </a:lnTo>
                </a:path>
                <a:path w="3116579" h="277495" extrusionOk="0">
                  <a:moveTo>
                    <a:pt x="1557528" y="0"/>
                  </a:moveTo>
                  <a:lnTo>
                    <a:pt x="1557528" y="103631"/>
                  </a:lnTo>
                </a:path>
                <a:path w="3116579" h="277495" extrusionOk="0">
                  <a:moveTo>
                    <a:pt x="2077212" y="173735"/>
                  </a:moveTo>
                  <a:lnTo>
                    <a:pt x="2077212" y="277367"/>
                  </a:lnTo>
                </a:path>
                <a:path w="3116579" h="277495" extrusionOk="0">
                  <a:moveTo>
                    <a:pt x="2077212" y="0"/>
                  </a:moveTo>
                  <a:lnTo>
                    <a:pt x="2077212" y="103631"/>
                  </a:lnTo>
                </a:path>
                <a:path w="3116579" h="277495" extrusionOk="0">
                  <a:moveTo>
                    <a:pt x="2596895" y="173735"/>
                  </a:moveTo>
                  <a:lnTo>
                    <a:pt x="2596895" y="277367"/>
                  </a:lnTo>
                </a:path>
                <a:path w="3116579" h="277495" extrusionOk="0">
                  <a:moveTo>
                    <a:pt x="2596895" y="0"/>
                  </a:moveTo>
                  <a:lnTo>
                    <a:pt x="2596895" y="103631"/>
                  </a:lnTo>
                </a:path>
                <a:path w="3116579" h="277495" extrusionOk="0">
                  <a:moveTo>
                    <a:pt x="3116580" y="173735"/>
                  </a:moveTo>
                  <a:lnTo>
                    <a:pt x="3116580" y="277367"/>
                  </a:lnTo>
                </a:path>
                <a:path w="3116579" h="277495" extrusionOk="0">
                  <a:moveTo>
                    <a:pt x="3116580" y="0"/>
                  </a:moveTo>
                  <a:lnTo>
                    <a:pt x="3116580"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23dba7cce39_0_1218"/>
            <p:cNvSpPr/>
            <p:nvPr/>
          </p:nvSpPr>
          <p:spPr>
            <a:xfrm>
              <a:off x="4600955" y="4568951"/>
              <a:ext cx="3858895" cy="70485"/>
            </a:xfrm>
            <a:custGeom>
              <a:avLst/>
              <a:gdLst/>
              <a:ahLst/>
              <a:cxnLst/>
              <a:rect l="l" t="t" r="r" b="b"/>
              <a:pathLst>
                <a:path w="3858895" h="70485" extrusionOk="0">
                  <a:moveTo>
                    <a:pt x="3858768" y="0"/>
                  </a:moveTo>
                  <a:lnTo>
                    <a:pt x="0" y="0"/>
                  </a:lnTo>
                  <a:lnTo>
                    <a:pt x="0" y="70104"/>
                  </a:lnTo>
                  <a:lnTo>
                    <a:pt x="3858768" y="70104"/>
                  </a:lnTo>
                  <a:lnTo>
                    <a:pt x="385876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23dba7cce39_0_1218"/>
            <p:cNvSpPr/>
            <p:nvPr/>
          </p:nvSpPr>
          <p:spPr>
            <a:xfrm>
              <a:off x="5120639" y="4291583"/>
              <a:ext cx="2597150" cy="104139"/>
            </a:xfrm>
            <a:custGeom>
              <a:avLst/>
              <a:gdLst/>
              <a:ahLst/>
              <a:cxnLst/>
              <a:rect l="l" t="t" r="r" b="b"/>
              <a:pathLst>
                <a:path w="2597150" h="104139" extrusionOk="0">
                  <a:moveTo>
                    <a:pt x="0" y="0"/>
                  </a:moveTo>
                  <a:lnTo>
                    <a:pt x="0" y="103632"/>
                  </a:lnTo>
                </a:path>
                <a:path w="2597150" h="104139" extrusionOk="0">
                  <a:moveTo>
                    <a:pt x="519684" y="0"/>
                  </a:moveTo>
                  <a:lnTo>
                    <a:pt x="519684" y="103632"/>
                  </a:lnTo>
                </a:path>
                <a:path w="2597150" h="104139" extrusionOk="0">
                  <a:moveTo>
                    <a:pt x="1039368" y="0"/>
                  </a:moveTo>
                  <a:lnTo>
                    <a:pt x="1039368" y="103632"/>
                  </a:lnTo>
                </a:path>
                <a:path w="2597150" h="104139" extrusionOk="0">
                  <a:moveTo>
                    <a:pt x="1557528" y="0"/>
                  </a:moveTo>
                  <a:lnTo>
                    <a:pt x="1557528" y="103632"/>
                  </a:lnTo>
                </a:path>
                <a:path w="2597150" h="104139" extrusionOk="0">
                  <a:moveTo>
                    <a:pt x="2077212" y="0"/>
                  </a:moveTo>
                  <a:lnTo>
                    <a:pt x="2077212" y="103632"/>
                  </a:lnTo>
                </a:path>
                <a:path w="2597150" h="104139" extrusionOk="0">
                  <a:moveTo>
                    <a:pt x="2596895" y="0"/>
                  </a:moveTo>
                  <a:lnTo>
                    <a:pt x="2596895"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23dba7cce39_0_1218"/>
            <p:cNvSpPr/>
            <p:nvPr/>
          </p:nvSpPr>
          <p:spPr>
            <a:xfrm>
              <a:off x="4600955" y="4395216"/>
              <a:ext cx="3319779" cy="70485"/>
            </a:xfrm>
            <a:custGeom>
              <a:avLst/>
              <a:gdLst/>
              <a:ahLst/>
              <a:cxnLst/>
              <a:rect l="l" t="t" r="r" b="b"/>
              <a:pathLst>
                <a:path w="3319779" h="70485" extrusionOk="0">
                  <a:moveTo>
                    <a:pt x="3319272" y="0"/>
                  </a:moveTo>
                  <a:lnTo>
                    <a:pt x="0" y="0"/>
                  </a:lnTo>
                  <a:lnTo>
                    <a:pt x="0" y="70103"/>
                  </a:lnTo>
                  <a:lnTo>
                    <a:pt x="3319272" y="70103"/>
                  </a:lnTo>
                  <a:lnTo>
                    <a:pt x="3319272"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23dba7cce39_0_1218"/>
            <p:cNvSpPr/>
            <p:nvPr/>
          </p:nvSpPr>
          <p:spPr>
            <a:xfrm>
              <a:off x="5120639" y="3944111"/>
              <a:ext cx="2597150" cy="277495"/>
            </a:xfrm>
            <a:custGeom>
              <a:avLst/>
              <a:gdLst/>
              <a:ahLst/>
              <a:cxnLst/>
              <a:rect l="l" t="t" r="r" b="b"/>
              <a:pathLst>
                <a:path w="2597150" h="277495" extrusionOk="0">
                  <a:moveTo>
                    <a:pt x="0" y="0"/>
                  </a:moveTo>
                  <a:lnTo>
                    <a:pt x="0" y="277368"/>
                  </a:lnTo>
                </a:path>
                <a:path w="2597150" h="277495" extrusionOk="0">
                  <a:moveTo>
                    <a:pt x="519684" y="0"/>
                  </a:moveTo>
                  <a:lnTo>
                    <a:pt x="519684" y="277368"/>
                  </a:lnTo>
                </a:path>
                <a:path w="2597150" h="277495" extrusionOk="0">
                  <a:moveTo>
                    <a:pt x="1039368" y="0"/>
                  </a:moveTo>
                  <a:lnTo>
                    <a:pt x="1039368" y="277368"/>
                  </a:lnTo>
                </a:path>
                <a:path w="2597150" h="277495" extrusionOk="0">
                  <a:moveTo>
                    <a:pt x="1557528" y="0"/>
                  </a:moveTo>
                  <a:lnTo>
                    <a:pt x="1557528" y="277368"/>
                  </a:lnTo>
                </a:path>
                <a:path w="2597150" h="277495" extrusionOk="0">
                  <a:moveTo>
                    <a:pt x="2077212" y="0"/>
                  </a:moveTo>
                  <a:lnTo>
                    <a:pt x="2077212" y="277368"/>
                  </a:lnTo>
                </a:path>
                <a:path w="2597150" h="277495" extrusionOk="0">
                  <a:moveTo>
                    <a:pt x="2596895" y="0"/>
                  </a:moveTo>
                  <a:lnTo>
                    <a:pt x="2596895" y="277368"/>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g23dba7cce39_0_1218"/>
            <p:cNvSpPr/>
            <p:nvPr/>
          </p:nvSpPr>
          <p:spPr>
            <a:xfrm>
              <a:off x="4600956" y="4047743"/>
              <a:ext cx="3319779" cy="243839"/>
            </a:xfrm>
            <a:custGeom>
              <a:avLst/>
              <a:gdLst/>
              <a:ahLst/>
              <a:cxnLst/>
              <a:rect l="l" t="t" r="r" b="b"/>
              <a:pathLst>
                <a:path w="3319779" h="243839" extrusionOk="0">
                  <a:moveTo>
                    <a:pt x="297180" y="0"/>
                  </a:moveTo>
                  <a:lnTo>
                    <a:pt x="0" y="0"/>
                  </a:lnTo>
                  <a:lnTo>
                    <a:pt x="0" y="70104"/>
                  </a:lnTo>
                  <a:lnTo>
                    <a:pt x="297180" y="70104"/>
                  </a:lnTo>
                  <a:lnTo>
                    <a:pt x="297180" y="0"/>
                  </a:lnTo>
                  <a:close/>
                </a:path>
                <a:path w="3319779" h="243839" extrusionOk="0">
                  <a:moveTo>
                    <a:pt x="3319272" y="173736"/>
                  </a:moveTo>
                  <a:lnTo>
                    <a:pt x="0" y="173736"/>
                  </a:lnTo>
                  <a:lnTo>
                    <a:pt x="0" y="243840"/>
                  </a:lnTo>
                  <a:lnTo>
                    <a:pt x="3319272" y="243840"/>
                  </a:lnTo>
                  <a:lnTo>
                    <a:pt x="3319272" y="173736"/>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23dba7cce39_0_1218"/>
            <p:cNvSpPr/>
            <p:nvPr/>
          </p:nvSpPr>
          <p:spPr>
            <a:xfrm>
              <a:off x="6678167" y="5090160"/>
              <a:ext cx="208915" cy="70485"/>
            </a:xfrm>
            <a:custGeom>
              <a:avLst/>
              <a:gdLst/>
              <a:ahLst/>
              <a:cxnLst/>
              <a:rect l="l" t="t" r="r" b="b"/>
              <a:pathLst>
                <a:path w="208915" h="70485" extrusionOk="0">
                  <a:moveTo>
                    <a:pt x="208787" y="0"/>
                  </a:moveTo>
                  <a:lnTo>
                    <a:pt x="0" y="0"/>
                  </a:lnTo>
                  <a:lnTo>
                    <a:pt x="0" y="70103"/>
                  </a:lnTo>
                  <a:lnTo>
                    <a:pt x="208787" y="70103"/>
                  </a:lnTo>
                  <a:lnTo>
                    <a:pt x="208787"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g23dba7cce39_0_1218"/>
            <p:cNvSpPr/>
            <p:nvPr/>
          </p:nvSpPr>
          <p:spPr>
            <a:xfrm>
              <a:off x="8756903" y="4465319"/>
              <a:ext cx="0" cy="277495"/>
            </a:xfrm>
            <a:custGeom>
              <a:avLst/>
              <a:gdLst/>
              <a:ahLst/>
              <a:cxnLst/>
              <a:rect l="l" t="t" r="r" b="b"/>
              <a:pathLst>
                <a:path w="120000" h="277495" extrusionOk="0">
                  <a:moveTo>
                    <a:pt x="0" y="0"/>
                  </a:moveTo>
                  <a:lnTo>
                    <a:pt x="0" y="277367"/>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23dba7cce39_0_1218"/>
            <p:cNvSpPr/>
            <p:nvPr/>
          </p:nvSpPr>
          <p:spPr>
            <a:xfrm>
              <a:off x="7920228" y="4395215"/>
              <a:ext cx="836929" cy="243839"/>
            </a:xfrm>
            <a:custGeom>
              <a:avLst/>
              <a:gdLst/>
              <a:ahLst/>
              <a:cxnLst/>
              <a:rect l="l" t="t" r="r" b="b"/>
              <a:pathLst>
                <a:path w="836929" h="243839" extrusionOk="0">
                  <a:moveTo>
                    <a:pt x="143256" y="0"/>
                  </a:moveTo>
                  <a:lnTo>
                    <a:pt x="0" y="0"/>
                  </a:lnTo>
                  <a:lnTo>
                    <a:pt x="0" y="70104"/>
                  </a:lnTo>
                  <a:lnTo>
                    <a:pt x="143256" y="70104"/>
                  </a:lnTo>
                  <a:lnTo>
                    <a:pt x="143256" y="0"/>
                  </a:lnTo>
                  <a:close/>
                </a:path>
                <a:path w="836929" h="243839" extrusionOk="0">
                  <a:moveTo>
                    <a:pt x="836676" y="173736"/>
                  </a:moveTo>
                  <a:lnTo>
                    <a:pt x="539496" y="173736"/>
                  </a:lnTo>
                  <a:lnTo>
                    <a:pt x="539496" y="243840"/>
                  </a:lnTo>
                  <a:lnTo>
                    <a:pt x="836676" y="243840"/>
                  </a:lnTo>
                  <a:lnTo>
                    <a:pt x="836676" y="173736"/>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g23dba7cce39_0_1218"/>
            <p:cNvSpPr/>
            <p:nvPr/>
          </p:nvSpPr>
          <p:spPr>
            <a:xfrm>
              <a:off x="8237220" y="3944111"/>
              <a:ext cx="0" cy="451485"/>
            </a:xfrm>
            <a:custGeom>
              <a:avLst/>
              <a:gdLst/>
              <a:ahLst/>
              <a:cxnLst/>
              <a:rect l="l" t="t" r="r" b="b"/>
              <a:pathLst>
                <a:path w="120000" h="451485" extrusionOk="0">
                  <a:moveTo>
                    <a:pt x="0" y="347471"/>
                  </a:moveTo>
                  <a:lnTo>
                    <a:pt x="0" y="451104"/>
                  </a:lnTo>
                </a:path>
                <a:path w="120000" h="451485" extrusionOk="0">
                  <a:moveTo>
                    <a:pt x="0" y="0"/>
                  </a:moveTo>
                  <a:lnTo>
                    <a:pt x="0" y="277368"/>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23dba7cce39_0_1218"/>
            <p:cNvSpPr/>
            <p:nvPr/>
          </p:nvSpPr>
          <p:spPr>
            <a:xfrm>
              <a:off x="7920227" y="4221479"/>
              <a:ext cx="288290" cy="70485"/>
            </a:xfrm>
            <a:custGeom>
              <a:avLst/>
              <a:gdLst/>
              <a:ahLst/>
              <a:cxnLst/>
              <a:rect l="l" t="t" r="r" b="b"/>
              <a:pathLst>
                <a:path w="288290" h="70485" extrusionOk="0">
                  <a:moveTo>
                    <a:pt x="288036" y="0"/>
                  </a:moveTo>
                  <a:lnTo>
                    <a:pt x="0" y="0"/>
                  </a:lnTo>
                  <a:lnTo>
                    <a:pt x="0" y="70104"/>
                  </a:lnTo>
                  <a:lnTo>
                    <a:pt x="288036" y="70104"/>
                  </a:lnTo>
                  <a:lnTo>
                    <a:pt x="288036"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23dba7cce39_0_1218"/>
            <p:cNvSpPr/>
            <p:nvPr/>
          </p:nvSpPr>
          <p:spPr>
            <a:xfrm>
              <a:off x="7197851" y="2554223"/>
              <a:ext cx="2597150" cy="2832100"/>
            </a:xfrm>
            <a:custGeom>
              <a:avLst/>
              <a:gdLst/>
              <a:ahLst/>
              <a:cxnLst/>
              <a:rect l="l" t="t" r="r" b="b"/>
              <a:pathLst>
                <a:path w="2597150" h="2832100" extrusionOk="0">
                  <a:moveTo>
                    <a:pt x="0" y="2779776"/>
                  </a:moveTo>
                  <a:lnTo>
                    <a:pt x="0" y="2831591"/>
                  </a:lnTo>
                </a:path>
                <a:path w="2597150" h="2832100" extrusionOk="0">
                  <a:moveTo>
                    <a:pt x="0" y="2606040"/>
                  </a:moveTo>
                  <a:lnTo>
                    <a:pt x="0" y="2709672"/>
                  </a:lnTo>
                </a:path>
                <a:path w="2597150" h="2832100" extrusionOk="0">
                  <a:moveTo>
                    <a:pt x="519683" y="2779776"/>
                  </a:moveTo>
                  <a:lnTo>
                    <a:pt x="519683" y="2831591"/>
                  </a:lnTo>
                </a:path>
                <a:path w="2597150" h="2832100" extrusionOk="0">
                  <a:moveTo>
                    <a:pt x="519683" y="2606040"/>
                  </a:moveTo>
                  <a:lnTo>
                    <a:pt x="519683" y="2709672"/>
                  </a:lnTo>
                </a:path>
                <a:path w="2597150" h="2832100" extrusionOk="0">
                  <a:moveTo>
                    <a:pt x="1039368" y="2779776"/>
                  </a:moveTo>
                  <a:lnTo>
                    <a:pt x="1039368" y="2831591"/>
                  </a:lnTo>
                </a:path>
                <a:path w="2597150" h="2832100" extrusionOk="0">
                  <a:moveTo>
                    <a:pt x="1039368" y="2606040"/>
                  </a:moveTo>
                  <a:lnTo>
                    <a:pt x="1039368" y="2709672"/>
                  </a:lnTo>
                </a:path>
                <a:path w="2597150" h="2832100" extrusionOk="0">
                  <a:moveTo>
                    <a:pt x="1559052" y="2779776"/>
                  </a:moveTo>
                  <a:lnTo>
                    <a:pt x="1559052" y="2831591"/>
                  </a:lnTo>
                </a:path>
                <a:path w="2597150" h="2832100" extrusionOk="0">
                  <a:moveTo>
                    <a:pt x="1559052" y="2606040"/>
                  </a:moveTo>
                  <a:lnTo>
                    <a:pt x="1559052" y="2709672"/>
                  </a:lnTo>
                </a:path>
                <a:path w="2597150" h="2832100" extrusionOk="0">
                  <a:moveTo>
                    <a:pt x="2077212" y="2779776"/>
                  </a:moveTo>
                  <a:lnTo>
                    <a:pt x="2077212" y="2831591"/>
                  </a:lnTo>
                </a:path>
                <a:path w="2597150" h="2832100" extrusionOk="0">
                  <a:moveTo>
                    <a:pt x="2077212" y="2606040"/>
                  </a:moveTo>
                  <a:lnTo>
                    <a:pt x="2077212" y="2709672"/>
                  </a:lnTo>
                </a:path>
                <a:path w="2597150" h="2832100" extrusionOk="0">
                  <a:moveTo>
                    <a:pt x="2596896" y="0"/>
                  </a:moveTo>
                  <a:lnTo>
                    <a:pt x="2596896" y="283159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23dba7cce39_0_1218"/>
            <p:cNvSpPr/>
            <p:nvPr/>
          </p:nvSpPr>
          <p:spPr>
            <a:xfrm>
              <a:off x="6707123" y="5263895"/>
              <a:ext cx="3088004" cy="70485"/>
            </a:xfrm>
            <a:custGeom>
              <a:avLst/>
              <a:gdLst/>
              <a:ahLst/>
              <a:cxnLst/>
              <a:rect l="l" t="t" r="r" b="b"/>
              <a:pathLst>
                <a:path w="3088004" h="70485" extrusionOk="0">
                  <a:moveTo>
                    <a:pt x="3087624" y="0"/>
                  </a:moveTo>
                  <a:lnTo>
                    <a:pt x="0" y="0"/>
                  </a:lnTo>
                  <a:lnTo>
                    <a:pt x="0" y="70103"/>
                  </a:lnTo>
                  <a:lnTo>
                    <a:pt x="3087624" y="70103"/>
                  </a:lnTo>
                  <a:lnTo>
                    <a:pt x="308762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g23dba7cce39_0_1218"/>
            <p:cNvSpPr/>
            <p:nvPr/>
          </p:nvSpPr>
          <p:spPr>
            <a:xfrm>
              <a:off x="7197851" y="4986527"/>
              <a:ext cx="2077720" cy="104139"/>
            </a:xfrm>
            <a:custGeom>
              <a:avLst/>
              <a:gdLst/>
              <a:ahLst/>
              <a:cxnLst/>
              <a:rect l="l" t="t" r="r" b="b"/>
              <a:pathLst>
                <a:path w="2077720" h="104139" extrusionOk="0">
                  <a:moveTo>
                    <a:pt x="0" y="0"/>
                  </a:moveTo>
                  <a:lnTo>
                    <a:pt x="0" y="103632"/>
                  </a:lnTo>
                </a:path>
                <a:path w="2077720" h="104139" extrusionOk="0">
                  <a:moveTo>
                    <a:pt x="519683" y="0"/>
                  </a:moveTo>
                  <a:lnTo>
                    <a:pt x="519683" y="103632"/>
                  </a:lnTo>
                </a:path>
                <a:path w="2077720" h="104139" extrusionOk="0">
                  <a:moveTo>
                    <a:pt x="1039368" y="0"/>
                  </a:moveTo>
                  <a:lnTo>
                    <a:pt x="1039368" y="103632"/>
                  </a:lnTo>
                </a:path>
                <a:path w="2077720" h="104139" extrusionOk="0">
                  <a:moveTo>
                    <a:pt x="1559052" y="0"/>
                  </a:moveTo>
                  <a:lnTo>
                    <a:pt x="1559052" y="103632"/>
                  </a:lnTo>
                </a:path>
                <a:path w="2077720" h="104139" extrusionOk="0">
                  <a:moveTo>
                    <a:pt x="2077212" y="0"/>
                  </a:moveTo>
                  <a:lnTo>
                    <a:pt x="2077212"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g23dba7cce39_0_1218"/>
            <p:cNvSpPr/>
            <p:nvPr/>
          </p:nvSpPr>
          <p:spPr>
            <a:xfrm>
              <a:off x="6886955" y="5090160"/>
              <a:ext cx="2908300" cy="70485"/>
            </a:xfrm>
            <a:custGeom>
              <a:avLst/>
              <a:gdLst/>
              <a:ahLst/>
              <a:cxnLst/>
              <a:rect l="l" t="t" r="r" b="b"/>
              <a:pathLst>
                <a:path w="2908300" h="70485" extrusionOk="0">
                  <a:moveTo>
                    <a:pt x="2907792" y="0"/>
                  </a:moveTo>
                  <a:lnTo>
                    <a:pt x="0" y="0"/>
                  </a:lnTo>
                  <a:lnTo>
                    <a:pt x="0" y="70103"/>
                  </a:lnTo>
                  <a:lnTo>
                    <a:pt x="2907792" y="70103"/>
                  </a:lnTo>
                  <a:lnTo>
                    <a:pt x="290779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g23dba7cce39_0_1218"/>
            <p:cNvSpPr/>
            <p:nvPr/>
          </p:nvSpPr>
          <p:spPr>
            <a:xfrm>
              <a:off x="6678167" y="4812791"/>
              <a:ext cx="2597150" cy="104139"/>
            </a:xfrm>
            <a:custGeom>
              <a:avLst/>
              <a:gdLst/>
              <a:ahLst/>
              <a:cxnLst/>
              <a:rect l="l" t="t" r="r" b="b"/>
              <a:pathLst>
                <a:path w="2597150" h="104139" extrusionOk="0">
                  <a:moveTo>
                    <a:pt x="0" y="0"/>
                  </a:moveTo>
                  <a:lnTo>
                    <a:pt x="0" y="103631"/>
                  </a:lnTo>
                </a:path>
                <a:path w="2597150" h="104139" extrusionOk="0">
                  <a:moveTo>
                    <a:pt x="519683" y="0"/>
                  </a:moveTo>
                  <a:lnTo>
                    <a:pt x="519683" y="103631"/>
                  </a:lnTo>
                </a:path>
                <a:path w="2597150" h="104139" extrusionOk="0">
                  <a:moveTo>
                    <a:pt x="1039367" y="0"/>
                  </a:moveTo>
                  <a:lnTo>
                    <a:pt x="1039367" y="103631"/>
                  </a:lnTo>
                </a:path>
                <a:path w="2597150" h="104139" extrusionOk="0">
                  <a:moveTo>
                    <a:pt x="1559052" y="0"/>
                  </a:moveTo>
                  <a:lnTo>
                    <a:pt x="1559052" y="103631"/>
                  </a:lnTo>
                </a:path>
                <a:path w="2597150" h="104139" extrusionOk="0">
                  <a:moveTo>
                    <a:pt x="2078735" y="0"/>
                  </a:moveTo>
                  <a:lnTo>
                    <a:pt x="2078735" y="103631"/>
                  </a:lnTo>
                </a:path>
                <a:path w="2597150" h="104139" extrusionOk="0">
                  <a:moveTo>
                    <a:pt x="2596896" y="0"/>
                  </a:moveTo>
                  <a:lnTo>
                    <a:pt x="2596896"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23dba7cce39_0_1218"/>
            <p:cNvSpPr/>
            <p:nvPr/>
          </p:nvSpPr>
          <p:spPr>
            <a:xfrm>
              <a:off x="6455663" y="4916423"/>
              <a:ext cx="3339465" cy="70485"/>
            </a:xfrm>
            <a:custGeom>
              <a:avLst/>
              <a:gdLst/>
              <a:ahLst/>
              <a:cxnLst/>
              <a:rect l="l" t="t" r="r" b="b"/>
              <a:pathLst>
                <a:path w="3339465" h="70485" extrusionOk="0">
                  <a:moveTo>
                    <a:pt x="3339084" y="0"/>
                  </a:moveTo>
                  <a:lnTo>
                    <a:pt x="0" y="0"/>
                  </a:lnTo>
                  <a:lnTo>
                    <a:pt x="0" y="70103"/>
                  </a:lnTo>
                  <a:lnTo>
                    <a:pt x="3339084" y="70103"/>
                  </a:lnTo>
                  <a:lnTo>
                    <a:pt x="333908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23dba7cce39_0_1218"/>
            <p:cNvSpPr/>
            <p:nvPr/>
          </p:nvSpPr>
          <p:spPr>
            <a:xfrm>
              <a:off x="9275064" y="4639055"/>
              <a:ext cx="0" cy="104139"/>
            </a:xfrm>
            <a:custGeom>
              <a:avLst/>
              <a:gdLst/>
              <a:ahLst/>
              <a:cxnLst/>
              <a:rect l="l" t="t" r="r" b="b"/>
              <a:pathLst>
                <a:path w="120000" h="104139" extrusionOk="0">
                  <a:moveTo>
                    <a:pt x="0" y="0"/>
                  </a:moveTo>
                  <a:lnTo>
                    <a:pt x="0"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23dba7cce39_0_1218"/>
            <p:cNvSpPr/>
            <p:nvPr/>
          </p:nvSpPr>
          <p:spPr>
            <a:xfrm>
              <a:off x="6382511" y="4742688"/>
              <a:ext cx="3412490" cy="70485"/>
            </a:xfrm>
            <a:custGeom>
              <a:avLst/>
              <a:gdLst/>
              <a:ahLst/>
              <a:cxnLst/>
              <a:rect l="l" t="t" r="r" b="b"/>
              <a:pathLst>
                <a:path w="3412490" h="70485" extrusionOk="0">
                  <a:moveTo>
                    <a:pt x="3412236" y="0"/>
                  </a:moveTo>
                  <a:lnTo>
                    <a:pt x="0" y="0"/>
                  </a:lnTo>
                  <a:lnTo>
                    <a:pt x="0" y="70104"/>
                  </a:lnTo>
                  <a:lnTo>
                    <a:pt x="3412236" y="70104"/>
                  </a:lnTo>
                  <a:lnTo>
                    <a:pt x="3412236"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g23dba7cce39_0_1218"/>
            <p:cNvSpPr/>
            <p:nvPr/>
          </p:nvSpPr>
          <p:spPr>
            <a:xfrm>
              <a:off x="9275064" y="4465319"/>
              <a:ext cx="0" cy="104139"/>
            </a:xfrm>
            <a:custGeom>
              <a:avLst/>
              <a:gdLst/>
              <a:ahLst/>
              <a:cxnLst/>
              <a:rect l="l" t="t" r="r" b="b"/>
              <a:pathLst>
                <a:path w="120000" h="104139" extrusionOk="0">
                  <a:moveTo>
                    <a:pt x="0" y="0"/>
                  </a:moveTo>
                  <a:lnTo>
                    <a:pt x="0"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g23dba7cce39_0_1218"/>
            <p:cNvSpPr/>
            <p:nvPr/>
          </p:nvSpPr>
          <p:spPr>
            <a:xfrm>
              <a:off x="8756903" y="4568951"/>
              <a:ext cx="1038225" cy="70485"/>
            </a:xfrm>
            <a:custGeom>
              <a:avLst/>
              <a:gdLst/>
              <a:ahLst/>
              <a:cxnLst/>
              <a:rect l="l" t="t" r="r" b="b"/>
              <a:pathLst>
                <a:path w="1038225" h="70485" extrusionOk="0">
                  <a:moveTo>
                    <a:pt x="1037844" y="0"/>
                  </a:moveTo>
                  <a:lnTo>
                    <a:pt x="0" y="0"/>
                  </a:lnTo>
                  <a:lnTo>
                    <a:pt x="0" y="70104"/>
                  </a:lnTo>
                  <a:lnTo>
                    <a:pt x="1037844" y="70104"/>
                  </a:lnTo>
                  <a:lnTo>
                    <a:pt x="103784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g23dba7cce39_0_1218"/>
            <p:cNvSpPr/>
            <p:nvPr/>
          </p:nvSpPr>
          <p:spPr>
            <a:xfrm>
              <a:off x="8756903" y="4291583"/>
              <a:ext cx="518159" cy="104139"/>
            </a:xfrm>
            <a:custGeom>
              <a:avLst/>
              <a:gdLst/>
              <a:ahLst/>
              <a:cxnLst/>
              <a:rect l="l" t="t" r="r" b="b"/>
              <a:pathLst>
                <a:path w="518159" h="104139" extrusionOk="0">
                  <a:moveTo>
                    <a:pt x="0" y="0"/>
                  </a:moveTo>
                  <a:lnTo>
                    <a:pt x="0" y="103632"/>
                  </a:lnTo>
                </a:path>
                <a:path w="518159" h="104139" extrusionOk="0">
                  <a:moveTo>
                    <a:pt x="518160" y="0"/>
                  </a:moveTo>
                  <a:lnTo>
                    <a:pt x="518160"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23dba7cce39_0_1218"/>
            <p:cNvSpPr/>
            <p:nvPr/>
          </p:nvSpPr>
          <p:spPr>
            <a:xfrm>
              <a:off x="8063484" y="4395216"/>
              <a:ext cx="1731645" cy="70485"/>
            </a:xfrm>
            <a:custGeom>
              <a:avLst/>
              <a:gdLst/>
              <a:ahLst/>
              <a:cxnLst/>
              <a:rect l="l" t="t" r="r" b="b"/>
              <a:pathLst>
                <a:path w="1731645" h="70485" extrusionOk="0">
                  <a:moveTo>
                    <a:pt x="1731264" y="0"/>
                  </a:moveTo>
                  <a:lnTo>
                    <a:pt x="0" y="0"/>
                  </a:lnTo>
                  <a:lnTo>
                    <a:pt x="0" y="70103"/>
                  </a:lnTo>
                  <a:lnTo>
                    <a:pt x="1731264" y="70103"/>
                  </a:lnTo>
                  <a:lnTo>
                    <a:pt x="173126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23dba7cce39_0_1218"/>
            <p:cNvSpPr/>
            <p:nvPr/>
          </p:nvSpPr>
          <p:spPr>
            <a:xfrm>
              <a:off x="8756903" y="3944111"/>
              <a:ext cx="518159" cy="277495"/>
            </a:xfrm>
            <a:custGeom>
              <a:avLst/>
              <a:gdLst/>
              <a:ahLst/>
              <a:cxnLst/>
              <a:rect l="l" t="t" r="r" b="b"/>
              <a:pathLst>
                <a:path w="518159" h="277495" extrusionOk="0">
                  <a:moveTo>
                    <a:pt x="0" y="0"/>
                  </a:moveTo>
                  <a:lnTo>
                    <a:pt x="0" y="277368"/>
                  </a:lnTo>
                </a:path>
                <a:path w="518159" h="277495" extrusionOk="0">
                  <a:moveTo>
                    <a:pt x="518160" y="0"/>
                  </a:moveTo>
                  <a:lnTo>
                    <a:pt x="518160" y="277368"/>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23dba7cce39_0_1218"/>
            <p:cNvSpPr/>
            <p:nvPr/>
          </p:nvSpPr>
          <p:spPr>
            <a:xfrm>
              <a:off x="8208264" y="4221479"/>
              <a:ext cx="1586865" cy="70485"/>
            </a:xfrm>
            <a:custGeom>
              <a:avLst/>
              <a:gdLst/>
              <a:ahLst/>
              <a:cxnLst/>
              <a:rect l="l" t="t" r="r" b="b"/>
              <a:pathLst>
                <a:path w="1586865" h="70485" extrusionOk="0">
                  <a:moveTo>
                    <a:pt x="1586483" y="0"/>
                  </a:moveTo>
                  <a:lnTo>
                    <a:pt x="0" y="0"/>
                  </a:lnTo>
                  <a:lnTo>
                    <a:pt x="0" y="70104"/>
                  </a:lnTo>
                  <a:lnTo>
                    <a:pt x="1586483" y="70104"/>
                  </a:lnTo>
                  <a:lnTo>
                    <a:pt x="1586483"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23dba7cce39_0_1218"/>
            <p:cNvSpPr/>
            <p:nvPr/>
          </p:nvSpPr>
          <p:spPr>
            <a:xfrm>
              <a:off x="5120639" y="3770375"/>
              <a:ext cx="4154804" cy="104139"/>
            </a:xfrm>
            <a:custGeom>
              <a:avLst/>
              <a:gdLst/>
              <a:ahLst/>
              <a:cxnLst/>
              <a:rect l="l" t="t" r="r" b="b"/>
              <a:pathLst>
                <a:path w="4154804" h="104139" extrusionOk="0">
                  <a:moveTo>
                    <a:pt x="0" y="0"/>
                  </a:moveTo>
                  <a:lnTo>
                    <a:pt x="0" y="103631"/>
                  </a:lnTo>
                </a:path>
                <a:path w="4154804" h="104139" extrusionOk="0">
                  <a:moveTo>
                    <a:pt x="519684" y="0"/>
                  </a:moveTo>
                  <a:lnTo>
                    <a:pt x="519684" y="103631"/>
                  </a:lnTo>
                </a:path>
                <a:path w="4154804" h="104139" extrusionOk="0">
                  <a:moveTo>
                    <a:pt x="1039368" y="0"/>
                  </a:moveTo>
                  <a:lnTo>
                    <a:pt x="1039368" y="103631"/>
                  </a:lnTo>
                </a:path>
                <a:path w="4154804" h="104139" extrusionOk="0">
                  <a:moveTo>
                    <a:pt x="1557528" y="0"/>
                  </a:moveTo>
                  <a:lnTo>
                    <a:pt x="1557528" y="103631"/>
                  </a:lnTo>
                </a:path>
                <a:path w="4154804" h="104139" extrusionOk="0">
                  <a:moveTo>
                    <a:pt x="2077212" y="0"/>
                  </a:moveTo>
                  <a:lnTo>
                    <a:pt x="2077212" y="103631"/>
                  </a:lnTo>
                </a:path>
                <a:path w="4154804" h="104139" extrusionOk="0">
                  <a:moveTo>
                    <a:pt x="2596895" y="0"/>
                  </a:moveTo>
                  <a:lnTo>
                    <a:pt x="2596895" y="103631"/>
                  </a:lnTo>
                </a:path>
                <a:path w="4154804" h="104139" extrusionOk="0">
                  <a:moveTo>
                    <a:pt x="3116580" y="0"/>
                  </a:moveTo>
                  <a:lnTo>
                    <a:pt x="3116580" y="103631"/>
                  </a:lnTo>
                </a:path>
                <a:path w="4154804" h="104139" extrusionOk="0">
                  <a:moveTo>
                    <a:pt x="3636264" y="0"/>
                  </a:moveTo>
                  <a:lnTo>
                    <a:pt x="3636264" y="103631"/>
                  </a:lnTo>
                </a:path>
                <a:path w="4154804" h="104139" extrusionOk="0">
                  <a:moveTo>
                    <a:pt x="4154424" y="0"/>
                  </a:moveTo>
                  <a:lnTo>
                    <a:pt x="4154424"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23dba7cce39_0_1218"/>
            <p:cNvSpPr/>
            <p:nvPr/>
          </p:nvSpPr>
          <p:spPr>
            <a:xfrm>
              <a:off x="4600955" y="3874007"/>
              <a:ext cx="5194300" cy="70485"/>
            </a:xfrm>
            <a:custGeom>
              <a:avLst/>
              <a:gdLst/>
              <a:ahLst/>
              <a:cxnLst/>
              <a:rect l="l" t="t" r="r" b="b"/>
              <a:pathLst>
                <a:path w="5194300" h="70485" extrusionOk="0">
                  <a:moveTo>
                    <a:pt x="5193792" y="0"/>
                  </a:moveTo>
                  <a:lnTo>
                    <a:pt x="0" y="0"/>
                  </a:lnTo>
                  <a:lnTo>
                    <a:pt x="0" y="70104"/>
                  </a:lnTo>
                  <a:lnTo>
                    <a:pt x="5193792" y="70104"/>
                  </a:lnTo>
                  <a:lnTo>
                    <a:pt x="519379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23dba7cce39_0_1218"/>
            <p:cNvSpPr/>
            <p:nvPr/>
          </p:nvSpPr>
          <p:spPr>
            <a:xfrm>
              <a:off x="5120639" y="3596639"/>
              <a:ext cx="4154804" cy="104139"/>
            </a:xfrm>
            <a:custGeom>
              <a:avLst/>
              <a:gdLst/>
              <a:ahLst/>
              <a:cxnLst/>
              <a:rect l="l" t="t" r="r" b="b"/>
              <a:pathLst>
                <a:path w="4154804" h="104139" extrusionOk="0">
                  <a:moveTo>
                    <a:pt x="0" y="0"/>
                  </a:moveTo>
                  <a:lnTo>
                    <a:pt x="0" y="103632"/>
                  </a:lnTo>
                </a:path>
                <a:path w="4154804" h="104139" extrusionOk="0">
                  <a:moveTo>
                    <a:pt x="519684" y="0"/>
                  </a:moveTo>
                  <a:lnTo>
                    <a:pt x="519684" y="103632"/>
                  </a:lnTo>
                </a:path>
                <a:path w="4154804" h="104139" extrusionOk="0">
                  <a:moveTo>
                    <a:pt x="1039368" y="0"/>
                  </a:moveTo>
                  <a:lnTo>
                    <a:pt x="1039368" y="103632"/>
                  </a:lnTo>
                </a:path>
                <a:path w="4154804" h="104139" extrusionOk="0">
                  <a:moveTo>
                    <a:pt x="1557528" y="0"/>
                  </a:moveTo>
                  <a:lnTo>
                    <a:pt x="1557528" y="103632"/>
                  </a:lnTo>
                </a:path>
                <a:path w="4154804" h="104139" extrusionOk="0">
                  <a:moveTo>
                    <a:pt x="2077212" y="0"/>
                  </a:moveTo>
                  <a:lnTo>
                    <a:pt x="2077212" y="103632"/>
                  </a:lnTo>
                </a:path>
                <a:path w="4154804" h="104139" extrusionOk="0">
                  <a:moveTo>
                    <a:pt x="2596895" y="0"/>
                  </a:moveTo>
                  <a:lnTo>
                    <a:pt x="2596895" y="103632"/>
                  </a:lnTo>
                </a:path>
                <a:path w="4154804" h="104139" extrusionOk="0">
                  <a:moveTo>
                    <a:pt x="3116580" y="0"/>
                  </a:moveTo>
                  <a:lnTo>
                    <a:pt x="3116580" y="103632"/>
                  </a:lnTo>
                </a:path>
                <a:path w="4154804" h="104139" extrusionOk="0">
                  <a:moveTo>
                    <a:pt x="3636264" y="0"/>
                  </a:moveTo>
                  <a:lnTo>
                    <a:pt x="3636264" y="103632"/>
                  </a:lnTo>
                </a:path>
                <a:path w="4154804" h="104139" extrusionOk="0">
                  <a:moveTo>
                    <a:pt x="4154424" y="0"/>
                  </a:moveTo>
                  <a:lnTo>
                    <a:pt x="4154424"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23dba7cce39_0_1218"/>
            <p:cNvSpPr/>
            <p:nvPr/>
          </p:nvSpPr>
          <p:spPr>
            <a:xfrm>
              <a:off x="4600955" y="3700272"/>
              <a:ext cx="315595" cy="70485"/>
            </a:xfrm>
            <a:custGeom>
              <a:avLst/>
              <a:gdLst/>
              <a:ahLst/>
              <a:cxnLst/>
              <a:rect l="l" t="t" r="r" b="b"/>
              <a:pathLst>
                <a:path w="315595" h="70485" extrusionOk="0">
                  <a:moveTo>
                    <a:pt x="315468" y="0"/>
                  </a:moveTo>
                  <a:lnTo>
                    <a:pt x="0" y="0"/>
                  </a:lnTo>
                  <a:lnTo>
                    <a:pt x="0" y="70103"/>
                  </a:lnTo>
                  <a:lnTo>
                    <a:pt x="315468" y="70103"/>
                  </a:lnTo>
                  <a:lnTo>
                    <a:pt x="31546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g23dba7cce39_0_1218"/>
            <p:cNvSpPr/>
            <p:nvPr/>
          </p:nvSpPr>
          <p:spPr>
            <a:xfrm>
              <a:off x="4916423" y="3700272"/>
              <a:ext cx="4881880" cy="70485"/>
            </a:xfrm>
            <a:custGeom>
              <a:avLst/>
              <a:gdLst/>
              <a:ahLst/>
              <a:cxnLst/>
              <a:rect l="l" t="t" r="r" b="b"/>
              <a:pathLst>
                <a:path w="4881880" h="70485" extrusionOk="0">
                  <a:moveTo>
                    <a:pt x="4881372" y="0"/>
                  </a:moveTo>
                  <a:lnTo>
                    <a:pt x="0" y="0"/>
                  </a:lnTo>
                  <a:lnTo>
                    <a:pt x="0" y="70103"/>
                  </a:lnTo>
                  <a:lnTo>
                    <a:pt x="4881372" y="70103"/>
                  </a:lnTo>
                  <a:lnTo>
                    <a:pt x="488137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g23dba7cce39_0_1218"/>
            <p:cNvSpPr/>
            <p:nvPr/>
          </p:nvSpPr>
          <p:spPr>
            <a:xfrm>
              <a:off x="5120639" y="3249167"/>
              <a:ext cx="2077720" cy="277495"/>
            </a:xfrm>
            <a:custGeom>
              <a:avLst/>
              <a:gdLst/>
              <a:ahLst/>
              <a:cxnLst/>
              <a:rect l="l" t="t" r="r" b="b"/>
              <a:pathLst>
                <a:path w="2077720" h="277495" extrusionOk="0">
                  <a:moveTo>
                    <a:pt x="0" y="173736"/>
                  </a:moveTo>
                  <a:lnTo>
                    <a:pt x="0" y="277368"/>
                  </a:lnTo>
                </a:path>
                <a:path w="2077720" h="277495" extrusionOk="0">
                  <a:moveTo>
                    <a:pt x="0" y="0"/>
                  </a:moveTo>
                  <a:lnTo>
                    <a:pt x="0" y="103632"/>
                  </a:lnTo>
                </a:path>
                <a:path w="2077720" h="277495" extrusionOk="0">
                  <a:moveTo>
                    <a:pt x="519684" y="173736"/>
                  </a:moveTo>
                  <a:lnTo>
                    <a:pt x="519684" y="277368"/>
                  </a:lnTo>
                </a:path>
                <a:path w="2077720" h="277495" extrusionOk="0">
                  <a:moveTo>
                    <a:pt x="519684" y="0"/>
                  </a:moveTo>
                  <a:lnTo>
                    <a:pt x="519684" y="103632"/>
                  </a:lnTo>
                </a:path>
                <a:path w="2077720" h="277495" extrusionOk="0">
                  <a:moveTo>
                    <a:pt x="1039368" y="173736"/>
                  </a:moveTo>
                  <a:lnTo>
                    <a:pt x="1039368" y="277368"/>
                  </a:lnTo>
                </a:path>
                <a:path w="2077720" h="277495" extrusionOk="0">
                  <a:moveTo>
                    <a:pt x="1039368" y="0"/>
                  </a:moveTo>
                  <a:lnTo>
                    <a:pt x="1039368" y="103632"/>
                  </a:lnTo>
                </a:path>
                <a:path w="2077720" h="277495" extrusionOk="0">
                  <a:moveTo>
                    <a:pt x="1557528" y="173736"/>
                  </a:moveTo>
                  <a:lnTo>
                    <a:pt x="1557528" y="277368"/>
                  </a:lnTo>
                </a:path>
                <a:path w="2077720" h="277495" extrusionOk="0">
                  <a:moveTo>
                    <a:pt x="1557528" y="0"/>
                  </a:moveTo>
                  <a:lnTo>
                    <a:pt x="1557528" y="103632"/>
                  </a:lnTo>
                </a:path>
                <a:path w="2077720" h="277495" extrusionOk="0">
                  <a:moveTo>
                    <a:pt x="2077212" y="173736"/>
                  </a:moveTo>
                  <a:lnTo>
                    <a:pt x="2077212" y="277368"/>
                  </a:lnTo>
                </a:path>
                <a:path w="2077720" h="277495" extrusionOk="0">
                  <a:moveTo>
                    <a:pt x="2077212" y="0"/>
                  </a:moveTo>
                  <a:lnTo>
                    <a:pt x="2077212"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23dba7cce39_0_1218"/>
            <p:cNvSpPr/>
            <p:nvPr/>
          </p:nvSpPr>
          <p:spPr>
            <a:xfrm>
              <a:off x="4600955" y="3352799"/>
              <a:ext cx="2819400" cy="70485"/>
            </a:xfrm>
            <a:custGeom>
              <a:avLst/>
              <a:gdLst/>
              <a:ahLst/>
              <a:cxnLst/>
              <a:rect l="l" t="t" r="r" b="b"/>
              <a:pathLst>
                <a:path w="2819400" h="70485" extrusionOk="0">
                  <a:moveTo>
                    <a:pt x="2819400" y="0"/>
                  </a:moveTo>
                  <a:lnTo>
                    <a:pt x="0" y="0"/>
                  </a:lnTo>
                  <a:lnTo>
                    <a:pt x="0" y="70103"/>
                  </a:lnTo>
                  <a:lnTo>
                    <a:pt x="2819400" y="70103"/>
                  </a:lnTo>
                  <a:lnTo>
                    <a:pt x="2819400"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23dba7cce39_0_1218"/>
            <p:cNvSpPr/>
            <p:nvPr/>
          </p:nvSpPr>
          <p:spPr>
            <a:xfrm>
              <a:off x="5120639" y="3075431"/>
              <a:ext cx="1557654" cy="104139"/>
            </a:xfrm>
            <a:custGeom>
              <a:avLst/>
              <a:gdLst/>
              <a:ahLst/>
              <a:cxnLst/>
              <a:rect l="l" t="t" r="r" b="b"/>
              <a:pathLst>
                <a:path w="1557654" h="104139" extrusionOk="0">
                  <a:moveTo>
                    <a:pt x="0" y="0"/>
                  </a:moveTo>
                  <a:lnTo>
                    <a:pt x="0" y="103631"/>
                  </a:lnTo>
                </a:path>
                <a:path w="1557654" h="104139" extrusionOk="0">
                  <a:moveTo>
                    <a:pt x="519684" y="0"/>
                  </a:moveTo>
                  <a:lnTo>
                    <a:pt x="519684" y="103631"/>
                  </a:lnTo>
                </a:path>
                <a:path w="1557654" h="104139" extrusionOk="0">
                  <a:moveTo>
                    <a:pt x="1039368" y="0"/>
                  </a:moveTo>
                  <a:lnTo>
                    <a:pt x="1039368" y="103631"/>
                  </a:lnTo>
                </a:path>
                <a:path w="1557654" h="104139" extrusionOk="0">
                  <a:moveTo>
                    <a:pt x="1557528" y="0"/>
                  </a:moveTo>
                  <a:lnTo>
                    <a:pt x="1557528"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23dba7cce39_0_1218"/>
            <p:cNvSpPr/>
            <p:nvPr/>
          </p:nvSpPr>
          <p:spPr>
            <a:xfrm>
              <a:off x="4600955" y="3179063"/>
              <a:ext cx="2265045" cy="70485"/>
            </a:xfrm>
            <a:custGeom>
              <a:avLst/>
              <a:gdLst/>
              <a:ahLst/>
              <a:cxnLst/>
              <a:rect l="l" t="t" r="r" b="b"/>
              <a:pathLst>
                <a:path w="2265045" h="70485" extrusionOk="0">
                  <a:moveTo>
                    <a:pt x="2264664" y="0"/>
                  </a:moveTo>
                  <a:lnTo>
                    <a:pt x="0" y="0"/>
                  </a:lnTo>
                  <a:lnTo>
                    <a:pt x="0" y="70103"/>
                  </a:lnTo>
                  <a:lnTo>
                    <a:pt x="2264664" y="70103"/>
                  </a:lnTo>
                  <a:lnTo>
                    <a:pt x="2264664"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23dba7cce39_0_1218"/>
            <p:cNvSpPr/>
            <p:nvPr/>
          </p:nvSpPr>
          <p:spPr>
            <a:xfrm>
              <a:off x="5120639" y="2901695"/>
              <a:ext cx="1039495" cy="104139"/>
            </a:xfrm>
            <a:custGeom>
              <a:avLst/>
              <a:gdLst/>
              <a:ahLst/>
              <a:cxnLst/>
              <a:rect l="l" t="t" r="r" b="b"/>
              <a:pathLst>
                <a:path w="1039495" h="104139" extrusionOk="0">
                  <a:moveTo>
                    <a:pt x="0" y="0"/>
                  </a:moveTo>
                  <a:lnTo>
                    <a:pt x="0" y="103631"/>
                  </a:lnTo>
                </a:path>
                <a:path w="1039495" h="104139" extrusionOk="0">
                  <a:moveTo>
                    <a:pt x="519684" y="0"/>
                  </a:moveTo>
                  <a:lnTo>
                    <a:pt x="519684" y="103631"/>
                  </a:lnTo>
                </a:path>
                <a:path w="1039495" h="104139" extrusionOk="0">
                  <a:moveTo>
                    <a:pt x="1039368" y="0"/>
                  </a:moveTo>
                  <a:lnTo>
                    <a:pt x="1039368"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23dba7cce39_0_1218"/>
            <p:cNvSpPr/>
            <p:nvPr/>
          </p:nvSpPr>
          <p:spPr>
            <a:xfrm>
              <a:off x="4600955" y="3005327"/>
              <a:ext cx="1865629" cy="70485"/>
            </a:xfrm>
            <a:custGeom>
              <a:avLst/>
              <a:gdLst/>
              <a:ahLst/>
              <a:cxnLst/>
              <a:rect l="l" t="t" r="r" b="b"/>
              <a:pathLst>
                <a:path w="1865629" h="70485" extrusionOk="0">
                  <a:moveTo>
                    <a:pt x="1865376" y="0"/>
                  </a:moveTo>
                  <a:lnTo>
                    <a:pt x="0" y="0"/>
                  </a:lnTo>
                  <a:lnTo>
                    <a:pt x="0" y="70104"/>
                  </a:lnTo>
                  <a:lnTo>
                    <a:pt x="1865376" y="70104"/>
                  </a:lnTo>
                  <a:lnTo>
                    <a:pt x="1865376"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23dba7cce39_0_1218"/>
            <p:cNvSpPr/>
            <p:nvPr/>
          </p:nvSpPr>
          <p:spPr>
            <a:xfrm>
              <a:off x="5120639" y="2727959"/>
              <a:ext cx="0" cy="104139"/>
            </a:xfrm>
            <a:custGeom>
              <a:avLst/>
              <a:gdLst/>
              <a:ahLst/>
              <a:cxnLst/>
              <a:rect l="l" t="t" r="r" b="b"/>
              <a:pathLst>
                <a:path w="120000" h="104139" extrusionOk="0">
                  <a:moveTo>
                    <a:pt x="0" y="0"/>
                  </a:moveTo>
                  <a:lnTo>
                    <a:pt x="0"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g23dba7cce39_0_1218"/>
            <p:cNvSpPr/>
            <p:nvPr/>
          </p:nvSpPr>
          <p:spPr>
            <a:xfrm>
              <a:off x="4600955" y="2831591"/>
              <a:ext cx="702945" cy="70485"/>
            </a:xfrm>
            <a:custGeom>
              <a:avLst/>
              <a:gdLst/>
              <a:ahLst/>
              <a:cxnLst/>
              <a:rect l="l" t="t" r="r" b="b"/>
              <a:pathLst>
                <a:path w="702945" h="70485" extrusionOk="0">
                  <a:moveTo>
                    <a:pt x="702564" y="0"/>
                  </a:moveTo>
                  <a:lnTo>
                    <a:pt x="0" y="0"/>
                  </a:lnTo>
                  <a:lnTo>
                    <a:pt x="0" y="70104"/>
                  </a:lnTo>
                  <a:lnTo>
                    <a:pt x="702564" y="70104"/>
                  </a:lnTo>
                  <a:lnTo>
                    <a:pt x="702564"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g23dba7cce39_0_1218"/>
            <p:cNvSpPr/>
            <p:nvPr/>
          </p:nvSpPr>
          <p:spPr>
            <a:xfrm>
              <a:off x="5120639" y="2554223"/>
              <a:ext cx="1039495" cy="277494"/>
            </a:xfrm>
            <a:custGeom>
              <a:avLst/>
              <a:gdLst/>
              <a:ahLst/>
              <a:cxnLst/>
              <a:rect l="l" t="t" r="r" b="b"/>
              <a:pathLst>
                <a:path w="1039495" h="277494" extrusionOk="0">
                  <a:moveTo>
                    <a:pt x="0" y="0"/>
                  </a:moveTo>
                  <a:lnTo>
                    <a:pt x="0" y="103631"/>
                  </a:lnTo>
                </a:path>
                <a:path w="1039495" h="277494" extrusionOk="0">
                  <a:moveTo>
                    <a:pt x="519684" y="173736"/>
                  </a:moveTo>
                  <a:lnTo>
                    <a:pt x="519684" y="277367"/>
                  </a:lnTo>
                </a:path>
                <a:path w="1039495" h="277494" extrusionOk="0">
                  <a:moveTo>
                    <a:pt x="519684" y="0"/>
                  </a:moveTo>
                  <a:lnTo>
                    <a:pt x="519684" y="103631"/>
                  </a:lnTo>
                </a:path>
                <a:path w="1039495" h="277494" extrusionOk="0">
                  <a:moveTo>
                    <a:pt x="1039368" y="173736"/>
                  </a:moveTo>
                  <a:lnTo>
                    <a:pt x="1039368" y="277367"/>
                  </a:lnTo>
                </a:path>
                <a:path w="1039495" h="277494" extrusionOk="0">
                  <a:moveTo>
                    <a:pt x="1039368" y="0"/>
                  </a:moveTo>
                  <a:lnTo>
                    <a:pt x="1039368"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g23dba7cce39_0_1218"/>
            <p:cNvSpPr/>
            <p:nvPr/>
          </p:nvSpPr>
          <p:spPr>
            <a:xfrm>
              <a:off x="4600955" y="2657855"/>
              <a:ext cx="1876425" cy="70485"/>
            </a:xfrm>
            <a:custGeom>
              <a:avLst/>
              <a:gdLst/>
              <a:ahLst/>
              <a:cxnLst/>
              <a:rect l="l" t="t" r="r" b="b"/>
              <a:pathLst>
                <a:path w="1876425" h="70485" extrusionOk="0">
                  <a:moveTo>
                    <a:pt x="1876044" y="0"/>
                  </a:moveTo>
                  <a:lnTo>
                    <a:pt x="0" y="0"/>
                  </a:lnTo>
                  <a:lnTo>
                    <a:pt x="0" y="70104"/>
                  </a:lnTo>
                  <a:lnTo>
                    <a:pt x="1876044" y="70104"/>
                  </a:lnTo>
                  <a:lnTo>
                    <a:pt x="1876044"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g23dba7cce39_0_1218"/>
            <p:cNvSpPr/>
            <p:nvPr/>
          </p:nvSpPr>
          <p:spPr>
            <a:xfrm>
              <a:off x="5120639" y="2380487"/>
              <a:ext cx="0" cy="104139"/>
            </a:xfrm>
            <a:custGeom>
              <a:avLst/>
              <a:gdLst/>
              <a:ahLst/>
              <a:cxnLst/>
              <a:rect l="l" t="t" r="r" b="b"/>
              <a:pathLst>
                <a:path w="120000" h="104139" extrusionOk="0">
                  <a:moveTo>
                    <a:pt x="0" y="0"/>
                  </a:moveTo>
                  <a:lnTo>
                    <a:pt x="0"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23dba7cce39_0_1218"/>
            <p:cNvSpPr/>
            <p:nvPr/>
          </p:nvSpPr>
          <p:spPr>
            <a:xfrm>
              <a:off x="4600955" y="2484119"/>
              <a:ext cx="487679" cy="70485"/>
            </a:xfrm>
            <a:custGeom>
              <a:avLst/>
              <a:gdLst/>
              <a:ahLst/>
              <a:cxnLst/>
              <a:rect l="l" t="t" r="r" b="b"/>
              <a:pathLst>
                <a:path w="487679" h="70485" extrusionOk="0">
                  <a:moveTo>
                    <a:pt x="487680" y="0"/>
                  </a:moveTo>
                  <a:lnTo>
                    <a:pt x="0" y="0"/>
                  </a:lnTo>
                  <a:lnTo>
                    <a:pt x="0" y="70103"/>
                  </a:lnTo>
                  <a:lnTo>
                    <a:pt x="487680" y="70103"/>
                  </a:lnTo>
                  <a:lnTo>
                    <a:pt x="487680"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g23dba7cce39_0_1218"/>
            <p:cNvSpPr/>
            <p:nvPr/>
          </p:nvSpPr>
          <p:spPr>
            <a:xfrm>
              <a:off x="5120639" y="2206751"/>
              <a:ext cx="0" cy="104139"/>
            </a:xfrm>
            <a:custGeom>
              <a:avLst/>
              <a:gdLst/>
              <a:ahLst/>
              <a:cxnLst/>
              <a:rect l="l" t="t" r="r" b="b"/>
              <a:pathLst>
                <a:path w="120000" h="104139" extrusionOk="0">
                  <a:moveTo>
                    <a:pt x="0" y="0"/>
                  </a:moveTo>
                  <a:lnTo>
                    <a:pt x="0"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23dba7cce39_0_1218"/>
            <p:cNvSpPr/>
            <p:nvPr/>
          </p:nvSpPr>
          <p:spPr>
            <a:xfrm>
              <a:off x="4600955" y="2310383"/>
              <a:ext cx="742314" cy="70485"/>
            </a:xfrm>
            <a:custGeom>
              <a:avLst/>
              <a:gdLst/>
              <a:ahLst/>
              <a:cxnLst/>
              <a:rect l="l" t="t" r="r" b="b"/>
              <a:pathLst>
                <a:path w="742314" h="70485" extrusionOk="0">
                  <a:moveTo>
                    <a:pt x="742188" y="0"/>
                  </a:moveTo>
                  <a:lnTo>
                    <a:pt x="0" y="0"/>
                  </a:lnTo>
                  <a:lnTo>
                    <a:pt x="0" y="70103"/>
                  </a:lnTo>
                  <a:lnTo>
                    <a:pt x="742188" y="70103"/>
                  </a:lnTo>
                  <a:lnTo>
                    <a:pt x="74218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23dba7cce39_0_1218"/>
            <p:cNvSpPr/>
            <p:nvPr/>
          </p:nvSpPr>
          <p:spPr>
            <a:xfrm>
              <a:off x="5120639" y="2033015"/>
              <a:ext cx="520064" cy="451485"/>
            </a:xfrm>
            <a:custGeom>
              <a:avLst/>
              <a:gdLst/>
              <a:ahLst/>
              <a:cxnLst/>
              <a:rect l="l" t="t" r="r" b="b"/>
              <a:pathLst>
                <a:path w="520064" h="451485" extrusionOk="0">
                  <a:moveTo>
                    <a:pt x="0" y="0"/>
                  </a:moveTo>
                  <a:lnTo>
                    <a:pt x="0" y="103632"/>
                  </a:lnTo>
                </a:path>
                <a:path w="520064" h="451485" extrusionOk="0">
                  <a:moveTo>
                    <a:pt x="519684" y="173736"/>
                  </a:moveTo>
                  <a:lnTo>
                    <a:pt x="519684" y="451104"/>
                  </a:lnTo>
                </a:path>
                <a:path w="520064" h="451485" extrusionOk="0">
                  <a:moveTo>
                    <a:pt x="519684" y="0"/>
                  </a:moveTo>
                  <a:lnTo>
                    <a:pt x="519684"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23dba7cce39_0_1218"/>
            <p:cNvSpPr/>
            <p:nvPr/>
          </p:nvSpPr>
          <p:spPr>
            <a:xfrm>
              <a:off x="4600956" y="1962911"/>
              <a:ext cx="1069975" cy="243839"/>
            </a:xfrm>
            <a:custGeom>
              <a:avLst/>
              <a:gdLst/>
              <a:ahLst/>
              <a:cxnLst/>
              <a:rect l="l" t="t" r="r" b="b"/>
              <a:pathLst>
                <a:path w="1069975" h="243839" extrusionOk="0">
                  <a:moveTo>
                    <a:pt x="156972" y="0"/>
                  </a:moveTo>
                  <a:lnTo>
                    <a:pt x="0" y="0"/>
                  </a:lnTo>
                  <a:lnTo>
                    <a:pt x="0" y="70104"/>
                  </a:lnTo>
                  <a:lnTo>
                    <a:pt x="156972" y="70104"/>
                  </a:lnTo>
                  <a:lnTo>
                    <a:pt x="156972" y="0"/>
                  </a:lnTo>
                  <a:close/>
                </a:path>
                <a:path w="1069975" h="243839" extrusionOk="0">
                  <a:moveTo>
                    <a:pt x="1069848" y="173736"/>
                  </a:moveTo>
                  <a:lnTo>
                    <a:pt x="0" y="173736"/>
                  </a:lnTo>
                  <a:lnTo>
                    <a:pt x="0" y="243840"/>
                  </a:lnTo>
                  <a:lnTo>
                    <a:pt x="1069848" y="243840"/>
                  </a:lnTo>
                  <a:lnTo>
                    <a:pt x="1069848" y="173736"/>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23dba7cce39_0_1218"/>
            <p:cNvSpPr/>
            <p:nvPr/>
          </p:nvSpPr>
          <p:spPr>
            <a:xfrm>
              <a:off x="7717535" y="3249167"/>
              <a:ext cx="0" cy="277495"/>
            </a:xfrm>
            <a:custGeom>
              <a:avLst/>
              <a:gdLst/>
              <a:ahLst/>
              <a:cxnLst/>
              <a:rect l="l" t="t" r="r" b="b"/>
              <a:pathLst>
                <a:path w="120000" h="277495" extrusionOk="0">
                  <a:moveTo>
                    <a:pt x="0" y="0"/>
                  </a:moveTo>
                  <a:lnTo>
                    <a:pt x="0" y="277368"/>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g23dba7cce39_0_1218"/>
            <p:cNvSpPr/>
            <p:nvPr/>
          </p:nvSpPr>
          <p:spPr>
            <a:xfrm>
              <a:off x="6865620" y="3179063"/>
              <a:ext cx="852170" cy="243839"/>
            </a:xfrm>
            <a:custGeom>
              <a:avLst/>
              <a:gdLst/>
              <a:ahLst/>
              <a:cxnLst/>
              <a:rect l="l" t="t" r="r" b="b"/>
              <a:pathLst>
                <a:path w="852170" h="243839" extrusionOk="0">
                  <a:moveTo>
                    <a:pt x="266700" y="0"/>
                  </a:moveTo>
                  <a:lnTo>
                    <a:pt x="0" y="0"/>
                  </a:lnTo>
                  <a:lnTo>
                    <a:pt x="0" y="70104"/>
                  </a:lnTo>
                  <a:lnTo>
                    <a:pt x="266700" y="70104"/>
                  </a:lnTo>
                  <a:lnTo>
                    <a:pt x="266700" y="0"/>
                  </a:lnTo>
                  <a:close/>
                </a:path>
                <a:path w="852170" h="243839" extrusionOk="0">
                  <a:moveTo>
                    <a:pt x="851916" y="173736"/>
                  </a:moveTo>
                  <a:lnTo>
                    <a:pt x="554736" y="173736"/>
                  </a:lnTo>
                  <a:lnTo>
                    <a:pt x="554736" y="243840"/>
                  </a:lnTo>
                  <a:lnTo>
                    <a:pt x="851916" y="243840"/>
                  </a:lnTo>
                  <a:lnTo>
                    <a:pt x="851916" y="173736"/>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g23dba7cce39_0_1218"/>
            <p:cNvSpPr/>
            <p:nvPr/>
          </p:nvSpPr>
          <p:spPr>
            <a:xfrm>
              <a:off x="6678167" y="2901695"/>
              <a:ext cx="0" cy="104139"/>
            </a:xfrm>
            <a:custGeom>
              <a:avLst/>
              <a:gdLst/>
              <a:ahLst/>
              <a:cxnLst/>
              <a:rect l="l" t="t" r="r" b="b"/>
              <a:pathLst>
                <a:path w="120000" h="104139" extrusionOk="0">
                  <a:moveTo>
                    <a:pt x="0" y="0"/>
                  </a:moveTo>
                  <a:lnTo>
                    <a:pt x="0"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g23dba7cce39_0_1218"/>
            <p:cNvSpPr/>
            <p:nvPr/>
          </p:nvSpPr>
          <p:spPr>
            <a:xfrm>
              <a:off x="5343144" y="2136647"/>
              <a:ext cx="1388745" cy="939164"/>
            </a:xfrm>
            <a:custGeom>
              <a:avLst/>
              <a:gdLst/>
              <a:ahLst/>
              <a:cxnLst/>
              <a:rect l="l" t="t" r="r" b="b"/>
              <a:pathLst>
                <a:path w="1388745" h="939164" extrusionOk="0">
                  <a:moveTo>
                    <a:pt x="297180" y="173736"/>
                  </a:moveTo>
                  <a:lnTo>
                    <a:pt x="0" y="173736"/>
                  </a:lnTo>
                  <a:lnTo>
                    <a:pt x="0" y="243840"/>
                  </a:lnTo>
                  <a:lnTo>
                    <a:pt x="297180" y="243840"/>
                  </a:lnTo>
                  <a:lnTo>
                    <a:pt x="297180" y="173736"/>
                  </a:lnTo>
                  <a:close/>
                </a:path>
                <a:path w="1388745" h="939164" extrusionOk="0">
                  <a:moveTo>
                    <a:pt x="632460" y="0"/>
                  </a:moveTo>
                  <a:lnTo>
                    <a:pt x="327660" y="0"/>
                  </a:lnTo>
                  <a:lnTo>
                    <a:pt x="327660" y="70104"/>
                  </a:lnTo>
                  <a:lnTo>
                    <a:pt x="632460" y="70104"/>
                  </a:lnTo>
                  <a:lnTo>
                    <a:pt x="632460" y="0"/>
                  </a:lnTo>
                  <a:close/>
                </a:path>
                <a:path w="1388745" h="939164" extrusionOk="0">
                  <a:moveTo>
                    <a:pt x="1278636" y="521208"/>
                  </a:moveTo>
                  <a:lnTo>
                    <a:pt x="1133856" y="521208"/>
                  </a:lnTo>
                  <a:lnTo>
                    <a:pt x="1133856" y="591312"/>
                  </a:lnTo>
                  <a:lnTo>
                    <a:pt x="1278636" y="591312"/>
                  </a:lnTo>
                  <a:lnTo>
                    <a:pt x="1278636" y="521208"/>
                  </a:lnTo>
                  <a:close/>
                </a:path>
                <a:path w="1388745" h="939164" extrusionOk="0">
                  <a:moveTo>
                    <a:pt x="1388364" y="868680"/>
                  </a:moveTo>
                  <a:lnTo>
                    <a:pt x="1123188" y="868680"/>
                  </a:lnTo>
                  <a:lnTo>
                    <a:pt x="1123188" y="938784"/>
                  </a:lnTo>
                  <a:lnTo>
                    <a:pt x="1388364" y="938784"/>
                  </a:lnTo>
                  <a:lnTo>
                    <a:pt x="1388364" y="86868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23dba7cce39_0_1218"/>
            <p:cNvSpPr/>
            <p:nvPr/>
          </p:nvSpPr>
          <p:spPr>
            <a:xfrm>
              <a:off x="8237220" y="3422903"/>
              <a:ext cx="1038225" cy="104139"/>
            </a:xfrm>
            <a:custGeom>
              <a:avLst/>
              <a:gdLst/>
              <a:ahLst/>
              <a:cxnLst/>
              <a:rect l="l" t="t" r="r" b="b"/>
              <a:pathLst>
                <a:path w="1038225" h="104139" extrusionOk="0">
                  <a:moveTo>
                    <a:pt x="0" y="0"/>
                  </a:moveTo>
                  <a:lnTo>
                    <a:pt x="0" y="103632"/>
                  </a:lnTo>
                </a:path>
                <a:path w="1038225" h="104139" extrusionOk="0">
                  <a:moveTo>
                    <a:pt x="519683" y="0"/>
                  </a:moveTo>
                  <a:lnTo>
                    <a:pt x="519683" y="103632"/>
                  </a:lnTo>
                </a:path>
                <a:path w="1038225" h="104139" extrusionOk="0">
                  <a:moveTo>
                    <a:pt x="1037844" y="0"/>
                  </a:moveTo>
                  <a:lnTo>
                    <a:pt x="1037844"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g23dba7cce39_0_1218"/>
            <p:cNvSpPr/>
            <p:nvPr/>
          </p:nvSpPr>
          <p:spPr>
            <a:xfrm>
              <a:off x="4600955" y="3526535"/>
              <a:ext cx="315595" cy="70485"/>
            </a:xfrm>
            <a:custGeom>
              <a:avLst/>
              <a:gdLst/>
              <a:ahLst/>
              <a:cxnLst/>
              <a:rect l="l" t="t" r="r" b="b"/>
              <a:pathLst>
                <a:path w="315595" h="70485" extrusionOk="0">
                  <a:moveTo>
                    <a:pt x="315468" y="0"/>
                  </a:moveTo>
                  <a:lnTo>
                    <a:pt x="0" y="0"/>
                  </a:lnTo>
                  <a:lnTo>
                    <a:pt x="0" y="70103"/>
                  </a:lnTo>
                  <a:lnTo>
                    <a:pt x="315468" y="70103"/>
                  </a:lnTo>
                  <a:lnTo>
                    <a:pt x="31546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g23dba7cce39_0_1218"/>
            <p:cNvSpPr/>
            <p:nvPr/>
          </p:nvSpPr>
          <p:spPr>
            <a:xfrm>
              <a:off x="4916423" y="3526535"/>
              <a:ext cx="4881880" cy="70485"/>
            </a:xfrm>
            <a:custGeom>
              <a:avLst/>
              <a:gdLst/>
              <a:ahLst/>
              <a:cxnLst/>
              <a:rect l="l" t="t" r="r" b="b"/>
              <a:pathLst>
                <a:path w="4881880" h="70485" extrusionOk="0">
                  <a:moveTo>
                    <a:pt x="4881372" y="0"/>
                  </a:moveTo>
                  <a:lnTo>
                    <a:pt x="0" y="0"/>
                  </a:lnTo>
                  <a:lnTo>
                    <a:pt x="0" y="70103"/>
                  </a:lnTo>
                  <a:lnTo>
                    <a:pt x="4881372" y="70103"/>
                  </a:lnTo>
                  <a:lnTo>
                    <a:pt x="488137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g23dba7cce39_0_1218"/>
            <p:cNvSpPr/>
            <p:nvPr/>
          </p:nvSpPr>
          <p:spPr>
            <a:xfrm>
              <a:off x="8237220" y="3249167"/>
              <a:ext cx="1038225" cy="104139"/>
            </a:xfrm>
            <a:custGeom>
              <a:avLst/>
              <a:gdLst/>
              <a:ahLst/>
              <a:cxnLst/>
              <a:rect l="l" t="t" r="r" b="b"/>
              <a:pathLst>
                <a:path w="1038225" h="104139" extrusionOk="0">
                  <a:moveTo>
                    <a:pt x="0" y="0"/>
                  </a:moveTo>
                  <a:lnTo>
                    <a:pt x="0" y="103632"/>
                  </a:lnTo>
                </a:path>
                <a:path w="1038225" h="104139" extrusionOk="0">
                  <a:moveTo>
                    <a:pt x="519683" y="0"/>
                  </a:moveTo>
                  <a:lnTo>
                    <a:pt x="519683" y="103632"/>
                  </a:lnTo>
                </a:path>
                <a:path w="1038225" h="104139" extrusionOk="0">
                  <a:moveTo>
                    <a:pt x="1037844" y="0"/>
                  </a:moveTo>
                  <a:lnTo>
                    <a:pt x="1037844"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23dba7cce39_0_1218"/>
            <p:cNvSpPr/>
            <p:nvPr/>
          </p:nvSpPr>
          <p:spPr>
            <a:xfrm>
              <a:off x="7717535" y="3352799"/>
              <a:ext cx="2077720" cy="70485"/>
            </a:xfrm>
            <a:custGeom>
              <a:avLst/>
              <a:gdLst/>
              <a:ahLst/>
              <a:cxnLst/>
              <a:rect l="l" t="t" r="r" b="b"/>
              <a:pathLst>
                <a:path w="2077720" h="70485" extrusionOk="0">
                  <a:moveTo>
                    <a:pt x="2077212" y="0"/>
                  </a:moveTo>
                  <a:lnTo>
                    <a:pt x="0" y="0"/>
                  </a:lnTo>
                  <a:lnTo>
                    <a:pt x="0" y="70103"/>
                  </a:lnTo>
                  <a:lnTo>
                    <a:pt x="2077212" y="70103"/>
                  </a:lnTo>
                  <a:lnTo>
                    <a:pt x="207721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23dba7cce39_0_1218"/>
            <p:cNvSpPr/>
            <p:nvPr/>
          </p:nvSpPr>
          <p:spPr>
            <a:xfrm>
              <a:off x="7197851" y="3075431"/>
              <a:ext cx="2077720" cy="104139"/>
            </a:xfrm>
            <a:custGeom>
              <a:avLst/>
              <a:gdLst/>
              <a:ahLst/>
              <a:cxnLst/>
              <a:rect l="l" t="t" r="r" b="b"/>
              <a:pathLst>
                <a:path w="2077720" h="104139" extrusionOk="0">
                  <a:moveTo>
                    <a:pt x="0" y="0"/>
                  </a:moveTo>
                  <a:lnTo>
                    <a:pt x="0" y="103631"/>
                  </a:lnTo>
                </a:path>
                <a:path w="2077720" h="104139" extrusionOk="0">
                  <a:moveTo>
                    <a:pt x="519683" y="0"/>
                  </a:moveTo>
                  <a:lnTo>
                    <a:pt x="519683" y="103631"/>
                  </a:lnTo>
                </a:path>
                <a:path w="2077720" h="104139" extrusionOk="0">
                  <a:moveTo>
                    <a:pt x="1039368" y="0"/>
                  </a:moveTo>
                  <a:lnTo>
                    <a:pt x="1039368" y="103631"/>
                  </a:lnTo>
                </a:path>
                <a:path w="2077720" h="104139" extrusionOk="0">
                  <a:moveTo>
                    <a:pt x="1559052" y="0"/>
                  </a:moveTo>
                  <a:lnTo>
                    <a:pt x="1559052" y="103631"/>
                  </a:lnTo>
                </a:path>
                <a:path w="2077720" h="104139" extrusionOk="0">
                  <a:moveTo>
                    <a:pt x="2077212" y="0"/>
                  </a:moveTo>
                  <a:lnTo>
                    <a:pt x="2077212"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23dba7cce39_0_1218"/>
            <p:cNvSpPr/>
            <p:nvPr/>
          </p:nvSpPr>
          <p:spPr>
            <a:xfrm>
              <a:off x="7132320" y="3179063"/>
              <a:ext cx="2662554" cy="70485"/>
            </a:xfrm>
            <a:custGeom>
              <a:avLst/>
              <a:gdLst/>
              <a:ahLst/>
              <a:cxnLst/>
              <a:rect l="l" t="t" r="r" b="b"/>
              <a:pathLst>
                <a:path w="2662554" h="70485" extrusionOk="0">
                  <a:moveTo>
                    <a:pt x="2662428" y="0"/>
                  </a:moveTo>
                  <a:lnTo>
                    <a:pt x="0" y="0"/>
                  </a:lnTo>
                  <a:lnTo>
                    <a:pt x="0" y="70103"/>
                  </a:lnTo>
                  <a:lnTo>
                    <a:pt x="2662428" y="70103"/>
                  </a:lnTo>
                  <a:lnTo>
                    <a:pt x="2662428"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23dba7cce39_0_1218"/>
            <p:cNvSpPr/>
            <p:nvPr/>
          </p:nvSpPr>
          <p:spPr>
            <a:xfrm>
              <a:off x="7197851" y="2901695"/>
              <a:ext cx="2077720" cy="104139"/>
            </a:xfrm>
            <a:custGeom>
              <a:avLst/>
              <a:gdLst/>
              <a:ahLst/>
              <a:cxnLst/>
              <a:rect l="l" t="t" r="r" b="b"/>
              <a:pathLst>
                <a:path w="2077720" h="104139" extrusionOk="0">
                  <a:moveTo>
                    <a:pt x="0" y="0"/>
                  </a:moveTo>
                  <a:lnTo>
                    <a:pt x="0" y="103631"/>
                  </a:lnTo>
                </a:path>
                <a:path w="2077720" h="104139" extrusionOk="0">
                  <a:moveTo>
                    <a:pt x="519683" y="0"/>
                  </a:moveTo>
                  <a:lnTo>
                    <a:pt x="519683" y="103631"/>
                  </a:lnTo>
                </a:path>
                <a:path w="2077720" h="104139" extrusionOk="0">
                  <a:moveTo>
                    <a:pt x="1039368" y="0"/>
                  </a:moveTo>
                  <a:lnTo>
                    <a:pt x="1039368" y="103631"/>
                  </a:lnTo>
                </a:path>
                <a:path w="2077720" h="104139" extrusionOk="0">
                  <a:moveTo>
                    <a:pt x="1559052" y="0"/>
                  </a:moveTo>
                  <a:lnTo>
                    <a:pt x="1559052" y="103631"/>
                  </a:lnTo>
                </a:path>
                <a:path w="2077720" h="104139" extrusionOk="0">
                  <a:moveTo>
                    <a:pt x="2077212" y="0"/>
                  </a:moveTo>
                  <a:lnTo>
                    <a:pt x="2077212"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23dba7cce39_0_1218"/>
            <p:cNvSpPr/>
            <p:nvPr/>
          </p:nvSpPr>
          <p:spPr>
            <a:xfrm>
              <a:off x="6731507" y="3005327"/>
              <a:ext cx="3063240" cy="70485"/>
            </a:xfrm>
            <a:custGeom>
              <a:avLst/>
              <a:gdLst/>
              <a:ahLst/>
              <a:cxnLst/>
              <a:rect l="l" t="t" r="r" b="b"/>
              <a:pathLst>
                <a:path w="3063240" h="70485" extrusionOk="0">
                  <a:moveTo>
                    <a:pt x="3063240" y="0"/>
                  </a:moveTo>
                  <a:lnTo>
                    <a:pt x="0" y="0"/>
                  </a:lnTo>
                  <a:lnTo>
                    <a:pt x="0" y="70104"/>
                  </a:lnTo>
                  <a:lnTo>
                    <a:pt x="3063240" y="70104"/>
                  </a:lnTo>
                  <a:lnTo>
                    <a:pt x="3063240"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23dba7cce39_0_1218"/>
            <p:cNvSpPr/>
            <p:nvPr/>
          </p:nvSpPr>
          <p:spPr>
            <a:xfrm>
              <a:off x="6678167" y="2727959"/>
              <a:ext cx="2597150" cy="104139"/>
            </a:xfrm>
            <a:custGeom>
              <a:avLst/>
              <a:gdLst/>
              <a:ahLst/>
              <a:cxnLst/>
              <a:rect l="l" t="t" r="r" b="b"/>
              <a:pathLst>
                <a:path w="2597150" h="104139" extrusionOk="0">
                  <a:moveTo>
                    <a:pt x="0" y="0"/>
                  </a:moveTo>
                  <a:lnTo>
                    <a:pt x="0" y="103631"/>
                  </a:lnTo>
                </a:path>
                <a:path w="2597150" h="104139" extrusionOk="0">
                  <a:moveTo>
                    <a:pt x="519683" y="0"/>
                  </a:moveTo>
                  <a:lnTo>
                    <a:pt x="519683" y="103631"/>
                  </a:lnTo>
                </a:path>
                <a:path w="2597150" h="104139" extrusionOk="0">
                  <a:moveTo>
                    <a:pt x="1039367" y="0"/>
                  </a:moveTo>
                  <a:lnTo>
                    <a:pt x="1039367" y="103631"/>
                  </a:lnTo>
                </a:path>
                <a:path w="2597150" h="104139" extrusionOk="0">
                  <a:moveTo>
                    <a:pt x="1559052" y="0"/>
                  </a:moveTo>
                  <a:lnTo>
                    <a:pt x="1559052" y="103631"/>
                  </a:lnTo>
                </a:path>
                <a:path w="2597150" h="104139" extrusionOk="0">
                  <a:moveTo>
                    <a:pt x="2078735" y="0"/>
                  </a:moveTo>
                  <a:lnTo>
                    <a:pt x="2078735" y="103631"/>
                  </a:lnTo>
                </a:path>
                <a:path w="2597150" h="104139" extrusionOk="0">
                  <a:moveTo>
                    <a:pt x="2596896" y="0"/>
                  </a:moveTo>
                  <a:lnTo>
                    <a:pt x="2596896"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g23dba7cce39_0_1218"/>
            <p:cNvSpPr/>
            <p:nvPr/>
          </p:nvSpPr>
          <p:spPr>
            <a:xfrm>
              <a:off x="5303519" y="2831591"/>
              <a:ext cx="4467225" cy="70485"/>
            </a:xfrm>
            <a:custGeom>
              <a:avLst/>
              <a:gdLst/>
              <a:ahLst/>
              <a:cxnLst/>
              <a:rect l="l" t="t" r="r" b="b"/>
              <a:pathLst>
                <a:path w="4467225" h="70485" extrusionOk="0">
                  <a:moveTo>
                    <a:pt x="4466844" y="0"/>
                  </a:moveTo>
                  <a:lnTo>
                    <a:pt x="0" y="0"/>
                  </a:lnTo>
                  <a:lnTo>
                    <a:pt x="0" y="70104"/>
                  </a:lnTo>
                  <a:lnTo>
                    <a:pt x="4466844" y="70104"/>
                  </a:lnTo>
                  <a:lnTo>
                    <a:pt x="446684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g23dba7cce39_0_1218"/>
            <p:cNvSpPr/>
            <p:nvPr/>
          </p:nvSpPr>
          <p:spPr>
            <a:xfrm>
              <a:off x="6678167" y="2554223"/>
              <a:ext cx="2597150" cy="104139"/>
            </a:xfrm>
            <a:custGeom>
              <a:avLst/>
              <a:gdLst/>
              <a:ahLst/>
              <a:cxnLst/>
              <a:rect l="l" t="t" r="r" b="b"/>
              <a:pathLst>
                <a:path w="2597150" h="104139" extrusionOk="0">
                  <a:moveTo>
                    <a:pt x="0" y="0"/>
                  </a:moveTo>
                  <a:lnTo>
                    <a:pt x="0" y="103631"/>
                  </a:lnTo>
                </a:path>
                <a:path w="2597150" h="104139" extrusionOk="0">
                  <a:moveTo>
                    <a:pt x="519683" y="0"/>
                  </a:moveTo>
                  <a:lnTo>
                    <a:pt x="519683" y="103631"/>
                  </a:lnTo>
                </a:path>
                <a:path w="2597150" h="104139" extrusionOk="0">
                  <a:moveTo>
                    <a:pt x="1039367" y="0"/>
                  </a:moveTo>
                  <a:lnTo>
                    <a:pt x="1039367" y="103631"/>
                  </a:lnTo>
                </a:path>
                <a:path w="2597150" h="104139" extrusionOk="0">
                  <a:moveTo>
                    <a:pt x="1559052" y="0"/>
                  </a:moveTo>
                  <a:lnTo>
                    <a:pt x="1559052" y="103631"/>
                  </a:lnTo>
                </a:path>
                <a:path w="2597150" h="104139" extrusionOk="0">
                  <a:moveTo>
                    <a:pt x="2078735" y="0"/>
                  </a:moveTo>
                  <a:lnTo>
                    <a:pt x="2078735" y="103631"/>
                  </a:lnTo>
                </a:path>
                <a:path w="2597150" h="104139" extrusionOk="0">
                  <a:moveTo>
                    <a:pt x="2596896" y="0"/>
                  </a:moveTo>
                  <a:lnTo>
                    <a:pt x="2596896" y="10363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g23dba7cce39_0_1218"/>
            <p:cNvSpPr/>
            <p:nvPr/>
          </p:nvSpPr>
          <p:spPr>
            <a:xfrm>
              <a:off x="6621779" y="2657855"/>
              <a:ext cx="3173095" cy="70485"/>
            </a:xfrm>
            <a:custGeom>
              <a:avLst/>
              <a:gdLst/>
              <a:ahLst/>
              <a:cxnLst/>
              <a:rect l="l" t="t" r="r" b="b"/>
              <a:pathLst>
                <a:path w="3173095" h="70485" extrusionOk="0">
                  <a:moveTo>
                    <a:pt x="3172968" y="0"/>
                  </a:moveTo>
                  <a:lnTo>
                    <a:pt x="0" y="0"/>
                  </a:lnTo>
                  <a:lnTo>
                    <a:pt x="0" y="70104"/>
                  </a:lnTo>
                  <a:lnTo>
                    <a:pt x="3172968" y="70104"/>
                  </a:lnTo>
                  <a:lnTo>
                    <a:pt x="3172968"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g23dba7cce39_0_1218"/>
            <p:cNvSpPr/>
            <p:nvPr/>
          </p:nvSpPr>
          <p:spPr>
            <a:xfrm>
              <a:off x="6160008" y="1911095"/>
              <a:ext cx="3634740" cy="573405"/>
            </a:xfrm>
            <a:custGeom>
              <a:avLst/>
              <a:gdLst/>
              <a:ahLst/>
              <a:cxnLst/>
              <a:rect l="l" t="t" r="r" b="b"/>
              <a:pathLst>
                <a:path w="3634740" h="573405" extrusionOk="0">
                  <a:moveTo>
                    <a:pt x="0" y="469391"/>
                  </a:moveTo>
                  <a:lnTo>
                    <a:pt x="0" y="573024"/>
                  </a:lnTo>
                </a:path>
                <a:path w="3634740" h="573405" extrusionOk="0">
                  <a:moveTo>
                    <a:pt x="518160" y="469391"/>
                  </a:moveTo>
                  <a:lnTo>
                    <a:pt x="518160" y="573024"/>
                  </a:lnTo>
                </a:path>
                <a:path w="3634740" h="573405" extrusionOk="0">
                  <a:moveTo>
                    <a:pt x="1037843" y="469391"/>
                  </a:moveTo>
                  <a:lnTo>
                    <a:pt x="1037843" y="573024"/>
                  </a:lnTo>
                </a:path>
                <a:path w="3634740" h="573405" extrusionOk="0">
                  <a:moveTo>
                    <a:pt x="1557527" y="469391"/>
                  </a:moveTo>
                  <a:lnTo>
                    <a:pt x="1557527" y="573024"/>
                  </a:lnTo>
                </a:path>
                <a:path w="3634740" h="573405" extrusionOk="0">
                  <a:moveTo>
                    <a:pt x="2077212" y="469391"/>
                  </a:moveTo>
                  <a:lnTo>
                    <a:pt x="2077212" y="573024"/>
                  </a:lnTo>
                </a:path>
                <a:path w="3634740" h="573405" extrusionOk="0">
                  <a:moveTo>
                    <a:pt x="2596895" y="469391"/>
                  </a:moveTo>
                  <a:lnTo>
                    <a:pt x="2596895" y="573024"/>
                  </a:lnTo>
                </a:path>
                <a:path w="3634740" h="573405" extrusionOk="0">
                  <a:moveTo>
                    <a:pt x="3115056" y="469391"/>
                  </a:moveTo>
                  <a:lnTo>
                    <a:pt x="3115056" y="573024"/>
                  </a:lnTo>
                </a:path>
                <a:path w="3634740" h="573405" extrusionOk="0">
                  <a:moveTo>
                    <a:pt x="3634740" y="0"/>
                  </a:moveTo>
                  <a:lnTo>
                    <a:pt x="3634740" y="573024"/>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23dba7cce39_0_1218"/>
            <p:cNvSpPr/>
            <p:nvPr/>
          </p:nvSpPr>
          <p:spPr>
            <a:xfrm>
              <a:off x="5088636" y="2484119"/>
              <a:ext cx="4715509" cy="70485"/>
            </a:xfrm>
            <a:custGeom>
              <a:avLst/>
              <a:gdLst/>
              <a:ahLst/>
              <a:cxnLst/>
              <a:rect l="l" t="t" r="r" b="b"/>
              <a:pathLst>
                <a:path w="4715509" h="70485" extrusionOk="0">
                  <a:moveTo>
                    <a:pt x="4715256" y="0"/>
                  </a:moveTo>
                  <a:lnTo>
                    <a:pt x="0" y="0"/>
                  </a:lnTo>
                  <a:lnTo>
                    <a:pt x="0" y="70103"/>
                  </a:lnTo>
                  <a:lnTo>
                    <a:pt x="4715256" y="70103"/>
                  </a:lnTo>
                  <a:lnTo>
                    <a:pt x="4715256"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23dba7cce39_0_1218"/>
            <p:cNvSpPr/>
            <p:nvPr/>
          </p:nvSpPr>
          <p:spPr>
            <a:xfrm>
              <a:off x="6160008" y="2206751"/>
              <a:ext cx="3115309" cy="104139"/>
            </a:xfrm>
            <a:custGeom>
              <a:avLst/>
              <a:gdLst/>
              <a:ahLst/>
              <a:cxnLst/>
              <a:rect l="l" t="t" r="r" b="b"/>
              <a:pathLst>
                <a:path w="3115309" h="104139" extrusionOk="0">
                  <a:moveTo>
                    <a:pt x="0" y="0"/>
                  </a:moveTo>
                  <a:lnTo>
                    <a:pt x="0" y="103632"/>
                  </a:lnTo>
                </a:path>
                <a:path w="3115309" h="104139" extrusionOk="0">
                  <a:moveTo>
                    <a:pt x="518160" y="0"/>
                  </a:moveTo>
                  <a:lnTo>
                    <a:pt x="518160" y="103632"/>
                  </a:lnTo>
                </a:path>
                <a:path w="3115309" h="104139" extrusionOk="0">
                  <a:moveTo>
                    <a:pt x="1037843" y="0"/>
                  </a:moveTo>
                  <a:lnTo>
                    <a:pt x="1037843" y="103632"/>
                  </a:lnTo>
                </a:path>
                <a:path w="3115309" h="104139" extrusionOk="0">
                  <a:moveTo>
                    <a:pt x="1557527" y="0"/>
                  </a:moveTo>
                  <a:lnTo>
                    <a:pt x="1557527" y="103632"/>
                  </a:lnTo>
                </a:path>
                <a:path w="3115309" h="104139" extrusionOk="0">
                  <a:moveTo>
                    <a:pt x="2077212" y="0"/>
                  </a:moveTo>
                  <a:lnTo>
                    <a:pt x="2077212" y="103632"/>
                  </a:lnTo>
                </a:path>
                <a:path w="3115309" h="104139" extrusionOk="0">
                  <a:moveTo>
                    <a:pt x="2596895" y="0"/>
                  </a:moveTo>
                  <a:lnTo>
                    <a:pt x="2596895" y="103632"/>
                  </a:lnTo>
                </a:path>
                <a:path w="3115309" h="104139" extrusionOk="0">
                  <a:moveTo>
                    <a:pt x="3115056" y="0"/>
                  </a:moveTo>
                  <a:lnTo>
                    <a:pt x="3115056"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23dba7cce39_0_1218"/>
            <p:cNvSpPr/>
            <p:nvPr/>
          </p:nvSpPr>
          <p:spPr>
            <a:xfrm>
              <a:off x="5640323" y="2310383"/>
              <a:ext cx="4154804" cy="70485"/>
            </a:xfrm>
            <a:custGeom>
              <a:avLst/>
              <a:gdLst/>
              <a:ahLst/>
              <a:cxnLst/>
              <a:rect l="l" t="t" r="r" b="b"/>
              <a:pathLst>
                <a:path w="4154804" h="70485" extrusionOk="0">
                  <a:moveTo>
                    <a:pt x="4154424" y="0"/>
                  </a:moveTo>
                  <a:lnTo>
                    <a:pt x="0" y="0"/>
                  </a:lnTo>
                  <a:lnTo>
                    <a:pt x="0" y="70103"/>
                  </a:lnTo>
                  <a:lnTo>
                    <a:pt x="4154424" y="70103"/>
                  </a:lnTo>
                  <a:lnTo>
                    <a:pt x="415442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g23dba7cce39_0_1218"/>
            <p:cNvSpPr/>
            <p:nvPr/>
          </p:nvSpPr>
          <p:spPr>
            <a:xfrm>
              <a:off x="6160008" y="2033015"/>
              <a:ext cx="3115309" cy="104139"/>
            </a:xfrm>
            <a:custGeom>
              <a:avLst/>
              <a:gdLst/>
              <a:ahLst/>
              <a:cxnLst/>
              <a:rect l="l" t="t" r="r" b="b"/>
              <a:pathLst>
                <a:path w="3115309" h="104139" extrusionOk="0">
                  <a:moveTo>
                    <a:pt x="0" y="0"/>
                  </a:moveTo>
                  <a:lnTo>
                    <a:pt x="0" y="103632"/>
                  </a:lnTo>
                </a:path>
                <a:path w="3115309" h="104139" extrusionOk="0">
                  <a:moveTo>
                    <a:pt x="518160" y="0"/>
                  </a:moveTo>
                  <a:lnTo>
                    <a:pt x="518160" y="103632"/>
                  </a:lnTo>
                </a:path>
                <a:path w="3115309" h="104139" extrusionOk="0">
                  <a:moveTo>
                    <a:pt x="1037843" y="0"/>
                  </a:moveTo>
                  <a:lnTo>
                    <a:pt x="1037843" y="103632"/>
                  </a:lnTo>
                </a:path>
                <a:path w="3115309" h="104139" extrusionOk="0">
                  <a:moveTo>
                    <a:pt x="1557527" y="0"/>
                  </a:moveTo>
                  <a:lnTo>
                    <a:pt x="1557527" y="103632"/>
                  </a:lnTo>
                </a:path>
                <a:path w="3115309" h="104139" extrusionOk="0">
                  <a:moveTo>
                    <a:pt x="2077212" y="0"/>
                  </a:moveTo>
                  <a:lnTo>
                    <a:pt x="2077212" y="103632"/>
                  </a:lnTo>
                </a:path>
                <a:path w="3115309" h="104139" extrusionOk="0">
                  <a:moveTo>
                    <a:pt x="2596895" y="0"/>
                  </a:moveTo>
                  <a:lnTo>
                    <a:pt x="2596895" y="103632"/>
                  </a:lnTo>
                </a:path>
                <a:path w="3115309" h="104139" extrusionOk="0">
                  <a:moveTo>
                    <a:pt x="3115056" y="0"/>
                  </a:moveTo>
                  <a:lnTo>
                    <a:pt x="3115056" y="10363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g23dba7cce39_0_1218"/>
            <p:cNvSpPr/>
            <p:nvPr/>
          </p:nvSpPr>
          <p:spPr>
            <a:xfrm>
              <a:off x="5975603" y="2136647"/>
              <a:ext cx="3819525" cy="70485"/>
            </a:xfrm>
            <a:custGeom>
              <a:avLst/>
              <a:gdLst/>
              <a:ahLst/>
              <a:cxnLst/>
              <a:rect l="l" t="t" r="r" b="b"/>
              <a:pathLst>
                <a:path w="3819525" h="70485" extrusionOk="0">
                  <a:moveTo>
                    <a:pt x="3819144" y="0"/>
                  </a:moveTo>
                  <a:lnTo>
                    <a:pt x="0" y="0"/>
                  </a:lnTo>
                  <a:lnTo>
                    <a:pt x="0" y="70103"/>
                  </a:lnTo>
                  <a:lnTo>
                    <a:pt x="3819144" y="70103"/>
                  </a:lnTo>
                  <a:lnTo>
                    <a:pt x="381914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23dba7cce39_0_1218"/>
            <p:cNvSpPr/>
            <p:nvPr/>
          </p:nvSpPr>
          <p:spPr>
            <a:xfrm>
              <a:off x="5120639" y="1911095"/>
              <a:ext cx="4154804" cy="52069"/>
            </a:xfrm>
            <a:custGeom>
              <a:avLst/>
              <a:gdLst/>
              <a:ahLst/>
              <a:cxnLst/>
              <a:rect l="l" t="t" r="r" b="b"/>
              <a:pathLst>
                <a:path w="4154804" h="52069" extrusionOk="0">
                  <a:moveTo>
                    <a:pt x="0" y="0"/>
                  </a:moveTo>
                  <a:lnTo>
                    <a:pt x="0" y="51815"/>
                  </a:lnTo>
                </a:path>
                <a:path w="4154804" h="52069" extrusionOk="0">
                  <a:moveTo>
                    <a:pt x="519684" y="0"/>
                  </a:moveTo>
                  <a:lnTo>
                    <a:pt x="519684" y="51815"/>
                  </a:lnTo>
                </a:path>
                <a:path w="4154804" h="52069" extrusionOk="0">
                  <a:moveTo>
                    <a:pt x="1039368" y="0"/>
                  </a:moveTo>
                  <a:lnTo>
                    <a:pt x="1039368" y="51815"/>
                  </a:lnTo>
                </a:path>
                <a:path w="4154804" h="52069" extrusionOk="0">
                  <a:moveTo>
                    <a:pt x="1557528" y="0"/>
                  </a:moveTo>
                  <a:lnTo>
                    <a:pt x="1557528" y="51815"/>
                  </a:lnTo>
                </a:path>
                <a:path w="4154804" h="52069" extrusionOk="0">
                  <a:moveTo>
                    <a:pt x="2077212" y="0"/>
                  </a:moveTo>
                  <a:lnTo>
                    <a:pt x="2077212" y="51815"/>
                  </a:lnTo>
                </a:path>
                <a:path w="4154804" h="52069" extrusionOk="0">
                  <a:moveTo>
                    <a:pt x="2596895" y="0"/>
                  </a:moveTo>
                  <a:lnTo>
                    <a:pt x="2596895" y="51815"/>
                  </a:lnTo>
                </a:path>
                <a:path w="4154804" h="52069" extrusionOk="0">
                  <a:moveTo>
                    <a:pt x="3116580" y="0"/>
                  </a:moveTo>
                  <a:lnTo>
                    <a:pt x="3116580" y="51815"/>
                  </a:lnTo>
                </a:path>
                <a:path w="4154804" h="52069" extrusionOk="0">
                  <a:moveTo>
                    <a:pt x="3636264" y="0"/>
                  </a:moveTo>
                  <a:lnTo>
                    <a:pt x="3636264" y="51815"/>
                  </a:lnTo>
                </a:path>
                <a:path w="4154804" h="52069" extrusionOk="0">
                  <a:moveTo>
                    <a:pt x="4154424" y="0"/>
                  </a:moveTo>
                  <a:lnTo>
                    <a:pt x="4154424" y="51815"/>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23dba7cce39_0_1218"/>
            <p:cNvSpPr/>
            <p:nvPr/>
          </p:nvSpPr>
          <p:spPr>
            <a:xfrm>
              <a:off x="4757927" y="1962911"/>
              <a:ext cx="5036820" cy="70485"/>
            </a:xfrm>
            <a:custGeom>
              <a:avLst/>
              <a:gdLst/>
              <a:ahLst/>
              <a:cxnLst/>
              <a:rect l="l" t="t" r="r" b="b"/>
              <a:pathLst>
                <a:path w="5036820" h="70485" extrusionOk="0">
                  <a:moveTo>
                    <a:pt x="5036820" y="0"/>
                  </a:moveTo>
                  <a:lnTo>
                    <a:pt x="0" y="0"/>
                  </a:lnTo>
                  <a:lnTo>
                    <a:pt x="0" y="70103"/>
                  </a:lnTo>
                  <a:lnTo>
                    <a:pt x="5036820" y="70103"/>
                  </a:lnTo>
                  <a:lnTo>
                    <a:pt x="5036820"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23dba7cce39_0_1218"/>
            <p:cNvSpPr/>
            <p:nvPr/>
          </p:nvSpPr>
          <p:spPr>
            <a:xfrm>
              <a:off x="4600955" y="1911095"/>
              <a:ext cx="0" cy="3474720"/>
            </a:xfrm>
            <a:custGeom>
              <a:avLst/>
              <a:gdLst/>
              <a:ahLst/>
              <a:cxnLst/>
              <a:rect l="l" t="t" r="r" b="b"/>
              <a:pathLst>
                <a:path w="120000" h="3474720" extrusionOk="0">
                  <a:moveTo>
                    <a:pt x="0" y="3474719"/>
                  </a:moveTo>
                  <a:lnTo>
                    <a:pt x="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2" name="Google Shape;752;g23dba7cce39_0_1218"/>
          <p:cNvSpPr txBox="1"/>
          <p:nvPr/>
        </p:nvSpPr>
        <p:spPr>
          <a:xfrm>
            <a:off x="4519421" y="5441060"/>
            <a:ext cx="165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0%</a:t>
            </a:r>
            <a:endParaRPr sz="900" b="0" i="0" u="none" strike="noStrike" cap="none">
              <a:solidFill>
                <a:srgbClr val="000000"/>
              </a:solidFill>
              <a:latin typeface="Calibri"/>
              <a:ea typeface="Calibri"/>
              <a:cs typeface="Calibri"/>
              <a:sym typeface="Calibri"/>
            </a:endParaRPr>
          </a:p>
        </p:txBody>
      </p:sp>
      <p:sp>
        <p:nvSpPr>
          <p:cNvPr id="753" name="Google Shape;753;g23dba7cce39_0_1218"/>
          <p:cNvSpPr txBox="1"/>
          <p:nvPr/>
        </p:nvSpPr>
        <p:spPr>
          <a:xfrm>
            <a:off x="4970779" y="5441060"/>
            <a:ext cx="1820400" cy="405300"/>
          </a:xfrm>
          <a:prstGeom prst="rect">
            <a:avLst/>
          </a:prstGeom>
          <a:noFill/>
          <a:ln>
            <a:noFill/>
          </a:ln>
        </p:spPr>
        <p:txBody>
          <a:bodyPr spcFirstLastPara="1" wrap="square" lIns="0" tIns="12700" rIns="0" bIns="0" anchor="t" anchorCtr="0">
            <a:spAutoFit/>
          </a:bodyPr>
          <a:lstStyle/>
          <a:p>
            <a:pPr marL="51435"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10%	20%	30%	40%</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6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Available today, but not functional</a:t>
            </a:r>
            <a:endParaRPr sz="900" b="0" i="0" u="none" strike="noStrike" cap="none">
              <a:solidFill>
                <a:srgbClr val="000000"/>
              </a:solidFill>
              <a:latin typeface="Calibri"/>
              <a:ea typeface="Calibri"/>
              <a:cs typeface="Calibri"/>
              <a:sym typeface="Calibri"/>
            </a:endParaRPr>
          </a:p>
        </p:txBody>
      </p:sp>
      <p:sp>
        <p:nvSpPr>
          <p:cNvPr id="754" name="Google Shape;754;g23dba7cce39_0_1218"/>
          <p:cNvSpPr txBox="1"/>
          <p:nvPr/>
        </p:nvSpPr>
        <p:spPr>
          <a:xfrm>
            <a:off x="6917181" y="5441060"/>
            <a:ext cx="925800" cy="405300"/>
          </a:xfrm>
          <a:prstGeom prst="rect">
            <a:avLst/>
          </a:prstGeom>
          <a:noFill/>
          <a:ln>
            <a:noFill/>
          </a:ln>
        </p:spPr>
        <p:txBody>
          <a:bodyPr spcFirstLastPara="1" wrap="square" lIns="0" tIns="12700" rIns="0" bIns="0" anchor="t" anchorCtr="0">
            <a:spAutoFit/>
          </a:bodyPr>
          <a:lstStyle/>
          <a:p>
            <a:pPr marL="0" marR="17145" lvl="0" indent="0" algn="r"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50%	60%</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6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a:p>
            <a:pPr marL="0" marR="5080" lvl="0" indent="0" algn="r"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Not available today</a:t>
            </a:r>
            <a:endParaRPr sz="900" b="0" i="0" u="none" strike="noStrike" cap="none">
              <a:solidFill>
                <a:srgbClr val="000000"/>
              </a:solidFill>
              <a:latin typeface="Calibri"/>
              <a:ea typeface="Calibri"/>
              <a:cs typeface="Calibri"/>
              <a:sym typeface="Calibri"/>
            </a:endParaRPr>
          </a:p>
        </p:txBody>
      </p:sp>
      <p:sp>
        <p:nvSpPr>
          <p:cNvPr id="755" name="Google Shape;755;g23dba7cce39_0_1218"/>
          <p:cNvSpPr txBox="1"/>
          <p:nvPr/>
        </p:nvSpPr>
        <p:spPr>
          <a:xfrm>
            <a:off x="8126730" y="5441060"/>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70%</a:t>
            </a:r>
            <a:endParaRPr sz="900" b="0" i="0" u="none" strike="noStrike" cap="none">
              <a:solidFill>
                <a:srgbClr val="000000"/>
              </a:solidFill>
              <a:latin typeface="Calibri"/>
              <a:ea typeface="Calibri"/>
              <a:cs typeface="Calibri"/>
              <a:sym typeface="Calibri"/>
            </a:endParaRPr>
          </a:p>
        </p:txBody>
      </p:sp>
      <p:sp>
        <p:nvSpPr>
          <p:cNvPr id="756" name="Google Shape;756;g23dba7cce39_0_1218"/>
          <p:cNvSpPr txBox="1"/>
          <p:nvPr/>
        </p:nvSpPr>
        <p:spPr>
          <a:xfrm>
            <a:off x="8646032" y="5441060"/>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80%</a:t>
            </a:r>
            <a:endParaRPr sz="900" b="0" i="0" u="none" strike="noStrike" cap="none">
              <a:solidFill>
                <a:srgbClr val="000000"/>
              </a:solidFill>
              <a:latin typeface="Calibri"/>
              <a:ea typeface="Calibri"/>
              <a:cs typeface="Calibri"/>
              <a:sym typeface="Calibri"/>
            </a:endParaRPr>
          </a:p>
        </p:txBody>
      </p:sp>
      <p:sp>
        <p:nvSpPr>
          <p:cNvPr id="757" name="Google Shape;757;g23dba7cce39_0_1218"/>
          <p:cNvSpPr txBox="1"/>
          <p:nvPr/>
        </p:nvSpPr>
        <p:spPr>
          <a:xfrm>
            <a:off x="9165463" y="5441060"/>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90%</a:t>
            </a:r>
            <a:endParaRPr sz="900" b="0" i="0" u="none" strike="noStrike" cap="none">
              <a:solidFill>
                <a:srgbClr val="000000"/>
              </a:solidFill>
              <a:latin typeface="Calibri"/>
              <a:ea typeface="Calibri"/>
              <a:cs typeface="Calibri"/>
              <a:sym typeface="Calibri"/>
            </a:endParaRPr>
          </a:p>
        </p:txBody>
      </p:sp>
      <p:sp>
        <p:nvSpPr>
          <p:cNvPr id="758" name="Google Shape;758;g23dba7cce39_0_1218"/>
          <p:cNvSpPr txBox="1"/>
          <p:nvPr/>
        </p:nvSpPr>
        <p:spPr>
          <a:xfrm>
            <a:off x="9655809" y="5441060"/>
            <a:ext cx="2814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100%</a:t>
            </a:r>
            <a:endParaRPr sz="900" b="0" i="0" u="none" strike="noStrike" cap="none">
              <a:solidFill>
                <a:srgbClr val="000000"/>
              </a:solidFill>
              <a:latin typeface="Calibri"/>
              <a:ea typeface="Calibri"/>
              <a:cs typeface="Calibri"/>
              <a:sym typeface="Calibri"/>
            </a:endParaRPr>
          </a:p>
        </p:txBody>
      </p:sp>
      <p:sp>
        <p:nvSpPr>
          <p:cNvPr id="759" name="Google Shape;759;g23dba7cce39_0_1218"/>
          <p:cNvSpPr txBox="1"/>
          <p:nvPr/>
        </p:nvSpPr>
        <p:spPr>
          <a:xfrm>
            <a:off x="934923" y="1866645"/>
            <a:ext cx="3574500" cy="3523500"/>
          </a:xfrm>
          <a:prstGeom prst="rect">
            <a:avLst/>
          </a:prstGeom>
          <a:noFill/>
          <a:ln>
            <a:noFill/>
          </a:ln>
        </p:spPr>
        <p:txBody>
          <a:bodyPr spcFirstLastPara="1" wrap="square" lIns="0" tIns="48875" rIns="0" bIns="0" anchor="t" anchorCtr="0">
            <a:spAutoFit/>
          </a:bodyPr>
          <a:lstStyle/>
          <a:p>
            <a:pPr marL="0" marR="6350" lvl="0" indent="0" algn="r"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Indirect ophthalmoscope (with small pupil adjustments)</a:t>
            </a:r>
            <a:endParaRPr sz="900" b="0" i="0" u="none" strike="noStrike" cap="none">
              <a:solidFill>
                <a:srgbClr val="000000"/>
              </a:solidFill>
              <a:latin typeface="Calibri"/>
              <a:ea typeface="Calibri"/>
              <a:cs typeface="Calibri"/>
              <a:sym typeface="Calibri"/>
            </a:endParaRPr>
          </a:p>
          <a:p>
            <a:pPr marL="1882775" marR="6350" lvl="0" indent="0" algn="l" rtl="0">
              <a:lnSpc>
                <a:spcPct val="126699"/>
              </a:lnSpc>
              <a:spcBef>
                <a:spcPts val="0"/>
              </a:spcBef>
              <a:spcAft>
                <a:spcPts val="0"/>
              </a:spcAft>
              <a:buClr>
                <a:srgbClr val="000000"/>
              </a:buClr>
              <a:buSzPts val="900"/>
              <a:buFont typeface="Arial"/>
              <a:buNone/>
            </a:pPr>
            <a:r>
              <a:rPr lang="en-CA" sz="900" b="1" i="0" u="none" strike="noStrike" cap="none">
                <a:solidFill>
                  <a:srgbClr val="0000FF"/>
                </a:solidFill>
                <a:latin typeface="Calibri"/>
                <a:ea typeface="Calibri"/>
                <a:cs typeface="Calibri"/>
                <a:sym typeface="Calibri"/>
              </a:rPr>
              <a:t>  CPAP driver system (bubble CPAP)</a:t>
            </a:r>
            <a:endParaRPr sz="900" b="0" i="0" u="none" strike="noStrike" cap="none">
              <a:solidFill>
                <a:srgbClr val="0000FF"/>
              </a:solidFill>
              <a:latin typeface="Calibri"/>
              <a:ea typeface="Calibri"/>
              <a:cs typeface="Calibri"/>
              <a:sym typeface="Calibri"/>
            </a:endParaRPr>
          </a:p>
          <a:p>
            <a:pPr marL="1710000" marR="6350" lvl="0" indent="0" algn="l" rtl="0">
              <a:lnSpc>
                <a:spcPct val="126699"/>
              </a:lnSpc>
              <a:spcBef>
                <a:spcPts val="0"/>
              </a:spcBef>
              <a:spcAft>
                <a:spcPts val="0"/>
              </a:spcAft>
              <a:buClr>
                <a:srgbClr val="000000"/>
              </a:buClr>
              <a:buSzPts val="900"/>
              <a:buFont typeface="Arial"/>
              <a:buNone/>
            </a:pPr>
            <a:r>
              <a:rPr lang="en-CA" sz="900" b="0" i="0" u="none" strike="noStrike" cap="none">
                <a:solidFill>
                  <a:srgbClr val="0000FF"/>
                </a:solidFill>
                <a:latin typeface="Calibri"/>
                <a:ea typeface="Calibri"/>
                <a:cs typeface="Calibri"/>
                <a:sym typeface="Calibri"/>
              </a:rPr>
              <a:t>     </a:t>
            </a:r>
            <a:r>
              <a:rPr lang="en-CA" sz="900" b="1" i="0" u="none" strike="noStrike" cap="none">
                <a:solidFill>
                  <a:srgbClr val="0000FF"/>
                </a:solidFill>
                <a:latin typeface="Calibri"/>
                <a:ea typeface="Calibri"/>
                <a:cs typeface="Calibri"/>
                <a:sym typeface="Calibri"/>
              </a:rPr>
              <a:t>CPAP driver system (standard CPAP)</a:t>
            </a:r>
            <a:endParaRPr sz="900" b="1" i="0" u="none" strike="noStrike" cap="none">
              <a:solidFill>
                <a:srgbClr val="0000FF"/>
              </a:solidFill>
              <a:latin typeface="Calibri"/>
              <a:ea typeface="Calibri"/>
              <a:cs typeface="Calibri"/>
              <a:sym typeface="Calibri"/>
            </a:endParaRPr>
          </a:p>
          <a:p>
            <a:pPr marL="0" marR="6350" lvl="0" indent="0" algn="r" rtl="0">
              <a:lnSpc>
                <a:spcPct val="100000"/>
              </a:lnSpc>
              <a:spcBef>
                <a:spcPts val="29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Suction pump (manual, non-electric power dependent)</a:t>
            </a:r>
            <a:endParaRPr sz="900" b="0" i="0" u="none" strike="noStrike" cap="none">
              <a:solidFill>
                <a:srgbClr val="000000"/>
              </a:solidFill>
              <a:latin typeface="Calibri"/>
              <a:ea typeface="Calibri"/>
              <a:cs typeface="Calibri"/>
              <a:sym typeface="Calibri"/>
            </a:endParaRPr>
          </a:p>
          <a:p>
            <a:pPr marL="2021838" marR="5715" lvl="0" indent="-72388" algn="r" rtl="0">
              <a:lnSpc>
                <a:spcPct val="126699"/>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Suction pump (portable, electrical) Oxygen flow splitter for newborn</a:t>
            </a:r>
            <a:endParaRPr sz="900" b="0" i="0" u="none" strike="noStrike" cap="none">
              <a:solidFill>
                <a:srgbClr val="000000"/>
              </a:solidFill>
              <a:latin typeface="Calibri"/>
              <a:ea typeface="Calibri"/>
              <a:cs typeface="Calibri"/>
              <a:sym typeface="Calibri"/>
            </a:endParaRPr>
          </a:p>
          <a:p>
            <a:pPr marL="2379345" marR="5080" lvl="0" indent="280667" algn="r" rtl="0">
              <a:lnSpc>
                <a:spcPct val="126699"/>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Oxygen humidifiers Oxygen concentrator Oxygen, bottled/cylinder </a:t>
            </a:r>
            <a:r>
              <a:rPr lang="en-CA" sz="900" b="1" i="0" u="none" strike="noStrike" cap="none">
                <a:solidFill>
                  <a:srgbClr val="0000FF"/>
                </a:solidFill>
                <a:latin typeface="Calibri"/>
                <a:ea typeface="Calibri"/>
                <a:cs typeface="Calibri"/>
                <a:sym typeface="Calibri"/>
              </a:rPr>
              <a:t>Oxygen Blenders</a:t>
            </a:r>
            <a:r>
              <a:rPr lang="en-CA" sz="900" b="0" i="0" u="none" strike="noStrike" cap="none">
                <a:solidFill>
                  <a:srgbClr val="585858"/>
                </a:solidFill>
                <a:latin typeface="Calibri"/>
                <a:ea typeface="Calibri"/>
                <a:cs typeface="Calibri"/>
                <a:sym typeface="Calibri"/>
              </a:rPr>
              <a:t> Respiratory Rate Monitor</a:t>
            </a:r>
            <a:endParaRPr sz="900" b="0" i="0" u="none" strike="noStrike" cap="none">
              <a:solidFill>
                <a:srgbClr val="000000"/>
              </a:solidFill>
              <a:latin typeface="Calibri"/>
              <a:ea typeface="Calibri"/>
              <a:cs typeface="Calibri"/>
              <a:sym typeface="Calibri"/>
            </a:endParaRPr>
          </a:p>
          <a:p>
            <a:pPr marL="2652395" marR="5080" lvl="0" indent="201292" algn="r" rtl="0">
              <a:lnSpc>
                <a:spcPct val="126699"/>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Apnea Monitor T piece resuscitator</a:t>
            </a:r>
            <a:endParaRPr sz="900" b="0" i="0" u="none" strike="noStrike" cap="none">
              <a:solidFill>
                <a:srgbClr val="000000"/>
              </a:solidFill>
              <a:latin typeface="Calibri"/>
              <a:ea typeface="Calibri"/>
              <a:cs typeface="Calibri"/>
              <a:sym typeface="Calibri"/>
            </a:endParaRPr>
          </a:p>
          <a:p>
            <a:pPr marL="1617345" marR="6985" lvl="0" indent="373380" algn="r" rtl="0">
              <a:lnSpc>
                <a:spcPct val="126699"/>
              </a:lnSpc>
              <a:spcBef>
                <a:spcPts val="5"/>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Neonatal sized face masks (size 1) Neonatal sized face mask-preterm (size 0) </a:t>
            </a:r>
            <a:r>
              <a:rPr lang="en-CA" sz="900" b="1" i="0" u="none" strike="noStrike" cap="none">
                <a:solidFill>
                  <a:srgbClr val="0000FF"/>
                </a:solidFill>
                <a:latin typeface="Calibri"/>
                <a:ea typeface="Calibri"/>
                <a:cs typeface="Calibri"/>
                <a:sym typeface="Calibri"/>
              </a:rPr>
              <a:t>Bag self-inflating (neonatal size)</a:t>
            </a:r>
            <a:endParaRPr sz="900" b="1" i="0" u="none" strike="noStrike" cap="none">
              <a:solidFill>
                <a:srgbClr val="0000FF"/>
              </a:solidFill>
              <a:latin typeface="Calibri"/>
              <a:ea typeface="Calibri"/>
              <a:cs typeface="Calibri"/>
              <a:sym typeface="Calibri"/>
            </a:endParaRPr>
          </a:p>
          <a:p>
            <a:pPr marL="0" marR="7620" lvl="0" indent="0" algn="r" rtl="0">
              <a:lnSpc>
                <a:spcPct val="100000"/>
              </a:lnSpc>
              <a:spcBef>
                <a:spcPts val="285"/>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Patient monitors (can measure at least 3 of: NIBP, HR, SpO2, ECG, RR, Temp)</a:t>
            </a:r>
            <a:endParaRPr sz="900" b="0" i="0" u="none" strike="noStrike" cap="none">
              <a:solidFill>
                <a:srgbClr val="000000"/>
              </a:solidFill>
              <a:latin typeface="Calibri"/>
              <a:ea typeface="Calibri"/>
              <a:cs typeface="Calibri"/>
              <a:sym typeface="Calibri"/>
            </a:endParaRPr>
          </a:p>
          <a:p>
            <a:pPr marL="925193" marR="6350" lvl="0" indent="-899160" algn="r" rtl="0">
              <a:lnSpc>
                <a:spcPct val="126699"/>
              </a:lnSpc>
              <a:spcBef>
                <a:spcPts val="5"/>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Recharger for Batteries (for pulse oximeter, match pulse oximeter batteries) Neonatal sized pulse oximetry probes/sensors (reusable)</a:t>
            </a:r>
            <a:endParaRPr sz="900" b="0" i="0" u="none" strike="noStrike" cap="none">
              <a:solidFill>
                <a:srgbClr val="000000"/>
              </a:solidFill>
              <a:latin typeface="Calibri"/>
              <a:ea typeface="Calibri"/>
              <a:cs typeface="Calibri"/>
              <a:sym typeface="Calibri"/>
            </a:endParaRPr>
          </a:p>
          <a:p>
            <a:pPr marL="0" marR="5080" lvl="0" indent="0" algn="r" rtl="0">
              <a:lnSpc>
                <a:spcPct val="100000"/>
              </a:lnSpc>
              <a:spcBef>
                <a:spcPts val="285"/>
              </a:spcBef>
              <a:spcAft>
                <a:spcPts val="0"/>
              </a:spcAft>
              <a:buClr>
                <a:srgbClr val="000000"/>
              </a:buClr>
              <a:buSzPts val="900"/>
              <a:buFont typeface="Arial"/>
              <a:buNone/>
            </a:pPr>
            <a:r>
              <a:rPr lang="en-CA" sz="900" b="1" i="0" u="none" strike="noStrike" cap="none">
                <a:solidFill>
                  <a:srgbClr val="0000FF"/>
                </a:solidFill>
                <a:latin typeface="Calibri"/>
                <a:ea typeface="Calibri"/>
                <a:cs typeface="Calibri"/>
                <a:sym typeface="Calibri"/>
              </a:rPr>
              <a:t>Pulse Oximeter</a:t>
            </a:r>
            <a:endParaRPr sz="900" b="1" i="0" u="none" strike="noStrike" cap="none">
              <a:solidFill>
                <a:srgbClr val="0000FF"/>
              </a:solidFill>
              <a:latin typeface="Calibri"/>
              <a:ea typeface="Calibri"/>
              <a:cs typeface="Calibri"/>
              <a:sym typeface="Calibri"/>
            </a:endParaRPr>
          </a:p>
        </p:txBody>
      </p:sp>
      <p:sp>
        <p:nvSpPr>
          <p:cNvPr id="760" name="Google Shape;760;g23dba7cce39_0_1218"/>
          <p:cNvSpPr txBox="1"/>
          <p:nvPr/>
        </p:nvSpPr>
        <p:spPr>
          <a:xfrm>
            <a:off x="854583" y="1481954"/>
            <a:ext cx="6765300" cy="381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585858"/>
                </a:solidFill>
                <a:latin typeface="Calibri"/>
                <a:ea typeface="Calibri"/>
                <a:cs typeface="Calibri"/>
                <a:sym typeface="Calibri"/>
              </a:rPr>
              <a:t>Availability of devices/equipment for newborn care</a:t>
            </a:r>
            <a:endParaRPr sz="2400" b="0" i="0" u="none" strike="noStrike" cap="none">
              <a:solidFill>
                <a:srgbClr val="000000"/>
              </a:solidFill>
              <a:latin typeface="Calibri"/>
              <a:ea typeface="Calibri"/>
              <a:cs typeface="Calibri"/>
              <a:sym typeface="Calibri"/>
            </a:endParaRPr>
          </a:p>
        </p:txBody>
      </p:sp>
      <p:sp>
        <p:nvSpPr>
          <p:cNvPr id="761" name="Google Shape;761;g23dba7cce39_0_1218"/>
          <p:cNvSpPr/>
          <p:nvPr/>
        </p:nvSpPr>
        <p:spPr>
          <a:xfrm>
            <a:off x="3144011" y="5756147"/>
            <a:ext cx="62864" cy="62864"/>
          </a:xfrm>
          <a:custGeom>
            <a:avLst/>
            <a:gdLst/>
            <a:ahLst/>
            <a:cxnLst/>
            <a:rect l="l" t="t" r="r" b="b"/>
            <a:pathLst>
              <a:path w="62864" h="62864" extrusionOk="0">
                <a:moveTo>
                  <a:pt x="62483" y="0"/>
                </a:moveTo>
                <a:lnTo>
                  <a:pt x="0" y="0"/>
                </a:lnTo>
                <a:lnTo>
                  <a:pt x="0" y="62483"/>
                </a:lnTo>
                <a:lnTo>
                  <a:pt x="62483" y="62483"/>
                </a:lnTo>
                <a:lnTo>
                  <a:pt x="62483"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23dba7cce39_0_1218"/>
          <p:cNvSpPr txBox="1"/>
          <p:nvPr/>
        </p:nvSpPr>
        <p:spPr>
          <a:xfrm>
            <a:off x="3220592" y="5694375"/>
            <a:ext cx="14352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Available today and functional</a:t>
            </a:r>
            <a:endParaRPr sz="900" b="0" i="0" u="none" strike="noStrike" cap="none">
              <a:solidFill>
                <a:srgbClr val="000000"/>
              </a:solidFill>
              <a:latin typeface="Calibri"/>
              <a:ea typeface="Calibri"/>
              <a:cs typeface="Calibri"/>
              <a:sym typeface="Calibri"/>
            </a:endParaRPr>
          </a:p>
        </p:txBody>
      </p:sp>
      <p:sp>
        <p:nvSpPr>
          <p:cNvPr id="763" name="Google Shape;763;g23dba7cce39_0_1218"/>
          <p:cNvSpPr/>
          <p:nvPr/>
        </p:nvSpPr>
        <p:spPr>
          <a:xfrm>
            <a:off x="4893564" y="5756147"/>
            <a:ext cx="62864" cy="62864"/>
          </a:xfrm>
          <a:custGeom>
            <a:avLst/>
            <a:gdLst/>
            <a:ahLst/>
            <a:cxnLst/>
            <a:rect l="l" t="t" r="r" b="b"/>
            <a:pathLst>
              <a:path w="62864" h="62864" extrusionOk="0">
                <a:moveTo>
                  <a:pt x="62484" y="0"/>
                </a:moveTo>
                <a:lnTo>
                  <a:pt x="0" y="0"/>
                </a:lnTo>
                <a:lnTo>
                  <a:pt x="0" y="62483"/>
                </a:lnTo>
                <a:lnTo>
                  <a:pt x="62484" y="62483"/>
                </a:lnTo>
                <a:lnTo>
                  <a:pt x="62484"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g23dba7cce39_0_1218"/>
          <p:cNvSpPr/>
          <p:nvPr/>
        </p:nvSpPr>
        <p:spPr>
          <a:xfrm>
            <a:off x="6839711" y="5756147"/>
            <a:ext cx="62865" cy="62864"/>
          </a:xfrm>
          <a:custGeom>
            <a:avLst/>
            <a:gdLst/>
            <a:ahLst/>
            <a:cxnLst/>
            <a:rect l="l" t="t" r="r" b="b"/>
            <a:pathLst>
              <a:path w="62865" h="62864" extrusionOk="0">
                <a:moveTo>
                  <a:pt x="62483" y="0"/>
                </a:moveTo>
                <a:lnTo>
                  <a:pt x="0" y="0"/>
                </a:lnTo>
                <a:lnTo>
                  <a:pt x="0" y="62483"/>
                </a:lnTo>
                <a:lnTo>
                  <a:pt x="62483" y="62483"/>
                </a:lnTo>
                <a:lnTo>
                  <a:pt x="62483"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23dba7cce39_0_1316"/>
          <p:cNvSpPr txBox="1">
            <a:spLocks noGrp="1"/>
          </p:cNvSpPr>
          <p:nvPr>
            <p:ph type="title"/>
          </p:nvPr>
        </p:nvSpPr>
        <p:spPr>
          <a:xfrm>
            <a:off x="418641" y="296886"/>
            <a:ext cx="10935300" cy="894600"/>
          </a:xfrm>
          <a:prstGeom prst="rect">
            <a:avLst/>
          </a:prstGeom>
          <a:noFill/>
          <a:ln>
            <a:noFill/>
          </a:ln>
        </p:spPr>
        <p:txBody>
          <a:bodyPr spcFirstLastPara="1" wrap="square" lIns="0" tIns="215050" rIns="0" bIns="0" anchor="ctr" anchorCtr="0">
            <a:spAutoFit/>
          </a:bodyPr>
          <a:lstStyle/>
          <a:p>
            <a:pPr marL="393065" lvl="0" indent="0" algn="l" rtl="0">
              <a:lnSpc>
                <a:spcPct val="100000"/>
              </a:lnSpc>
              <a:spcBef>
                <a:spcPts val="100"/>
              </a:spcBef>
              <a:spcAft>
                <a:spcPts val="0"/>
              </a:spcAft>
              <a:buSzPts val="1800"/>
              <a:buNone/>
            </a:pPr>
            <a:r>
              <a:rPr lang="en-CA"/>
              <a:t>Newborn Care Equipment and Supplies</a:t>
            </a:r>
            <a:endParaRPr/>
          </a:p>
        </p:txBody>
      </p:sp>
      <p:grpSp>
        <p:nvGrpSpPr>
          <p:cNvPr id="770" name="Google Shape;770;g23dba7cce39_0_1316"/>
          <p:cNvGrpSpPr/>
          <p:nvPr/>
        </p:nvGrpSpPr>
        <p:grpSpPr>
          <a:xfrm>
            <a:off x="3922776" y="1996439"/>
            <a:ext cx="4961127" cy="3342640"/>
            <a:chOff x="3922776" y="1996439"/>
            <a:chExt cx="4961127" cy="3342640"/>
          </a:xfrm>
        </p:grpSpPr>
        <p:sp>
          <p:nvSpPr>
            <p:cNvPr id="771" name="Google Shape;771;g23dba7cce39_0_1316"/>
            <p:cNvSpPr/>
            <p:nvPr/>
          </p:nvSpPr>
          <p:spPr>
            <a:xfrm>
              <a:off x="4913376" y="5096255"/>
              <a:ext cx="990600" cy="242570"/>
            </a:xfrm>
            <a:custGeom>
              <a:avLst/>
              <a:gdLst/>
              <a:ahLst/>
              <a:cxnLst/>
              <a:rect l="l" t="t" r="r" b="b"/>
              <a:pathLst>
                <a:path w="990600" h="242570" extrusionOk="0">
                  <a:moveTo>
                    <a:pt x="0" y="185928"/>
                  </a:moveTo>
                  <a:lnTo>
                    <a:pt x="0" y="242316"/>
                  </a:lnTo>
                </a:path>
                <a:path w="990600" h="242570" extrusionOk="0">
                  <a:moveTo>
                    <a:pt x="0" y="0"/>
                  </a:moveTo>
                  <a:lnTo>
                    <a:pt x="0" y="112776"/>
                  </a:lnTo>
                </a:path>
                <a:path w="990600" h="242570" extrusionOk="0">
                  <a:moveTo>
                    <a:pt x="990600" y="185928"/>
                  </a:moveTo>
                  <a:lnTo>
                    <a:pt x="990600" y="242316"/>
                  </a:lnTo>
                </a:path>
                <a:path w="990600" h="242570" extrusionOk="0">
                  <a:moveTo>
                    <a:pt x="990600" y="0"/>
                  </a:moveTo>
                  <a:lnTo>
                    <a:pt x="990600" y="11277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g23dba7cce39_0_1316"/>
            <p:cNvSpPr/>
            <p:nvPr/>
          </p:nvSpPr>
          <p:spPr>
            <a:xfrm>
              <a:off x="3922776" y="5023103"/>
              <a:ext cx="2543810" cy="259079"/>
            </a:xfrm>
            <a:custGeom>
              <a:avLst/>
              <a:gdLst/>
              <a:ahLst/>
              <a:cxnLst/>
              <a:rect l="l" t="t" r="r" b="b"/>
              <a:pathLst>
                <a:path w="2543810" h="259079" extrusionOk="0">
                  <a:moveTo>
                    <a:pt x="733044" y="0"/>
                  </a:moveTo>
                  <a:lnTo>
                    <a:pt x="0" y="0"/>
                  </a:lnTo>
                  <a:lnTo>
                    <a:pt x="0" y="73152"/>
                  </a:lnTo>
                  <a:lnTo>
                    <a:pt x="733044" y="73152"/>
                  </a:lnTo>
                  <a:lnTo>
                    <a:pt x="733044" y="0"/>
                  </a:lnTo>
                  <a:close/>
                </a:path>
                <a:path w="2543810" h="259079" extrusionOk="0">
                  <a:moveTo>
                    <a:pt x="2543556" y="185928"/>
                  </a:moveTo>
                  <a:lnTo>
                    <a:pt x="0" y="185928"/>
                  </a:lnTo>
                  <a:lnTo>
                    <a:pt x="0" y="259080"/>
                  </a:lnTo>
                  <a:lnTo>
                    <a:pt x="2543556" y="259080"/>
                  </a:lnTo>
                  <a:lnTo>
                    <a:pt x="2543556" y="185928"/>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g23dba7cce39_0_1316"/>
            <p:cNvSpPr/>
            <p:nvPr/>
          </p:nvSpPr>
          <p:spPr>
            <a:xfrm>
              <a:off x="6894576" y="5096255"/>
              <a:ext cx="0" cy="242570"/>
            </a:xfrm>
            <a:custGeom>
              <a:avLst/>
              <a:gdLst/>
              <a:ahLst/>
              <a:cxnLst/>
              <a:rect l="l" t="t" r="r" b="b"/>
              <a:pathLst>
                <a:path w="120000" h="242570" extrusionOk="0">
                  <a:moveTo>
                    <a:pt x="0" y="185928"/>
                  </a:moveTo>
                  <a:lnTo>
                    <a:pt x="0" y="242316"/>
                  </a:lnTo>
                </a:path>
                <a:path w="120000" h="242570" extrusionOk="0">
                  <a:moveTo>
                    <a:pt x="0" y="0"/>
                  </a:moveTo>
                  <a:lnTo>
                    <a:pt x="0" y="11277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23dba7cce39_0_1316"/>
            <p:cNvSpPr/>
            <p:nvPr/>
          </p:nvSpPr>
          <p:spPr>
            <a:xfrm>
              <a:off x="6466332" y="5209032"/>
              <a:ext cx="803275" cy="73660"/>
            </a:xfrm>
            <a:custGeom>
              <a:avLst/>
              <a:gdLst/>
              <a:ahLst/>
              <a:cxnLst/>
              <a:rect l="l" t="t" r="r" b="b"/>
              <a:pathLst>
                <a:path w="803275" h="73660" extrusionOk="0">
                  <a:moveTo>
                    <a:pt x="803147" y="0"/>
                  </a:moveTo>
                  <a:lnTo>
                    <a:pt x="0" y="0"/>
                  </a:lnTo>
                  <a:lnTo>
                    <a:pt x="0" y="73152"/>
                  </a:lnTo>
                  <a:lnTo>
                    <a:pt x="803147" y="73152"/>
                  </a:lnTo>
                  <a:lnTo>
                    <a:pt x="803147"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23dba7cce39_0_1316"/>
            <p:cNvSpPr/>
            <p:nvPr/>
          </p:nvSpPr>
          <p:spPr>
            <a:xfrm>
              <a:off x="7885176" y="3983735"/>
              <a:ext cx="990600" cy="1355089"/>
            </a:xfrm>
            <a:custGeom>
              <a:avLst/>
              <a:gdLst/>
              <a:ahLst/>
              <a:cxnLst/>
              <a:rect l="l" t="t" r="r" b="b"/>
              <a:pathLst>
                <a:path w="990600" h="1355089" extrusionOk="0">
                  <a:moveTo>
                    <a:pt x="0" y="1298448"/>
                  </a:moveTo>
                  <a:lnTo>
                    <a:pt x="0" y="1354836"/>
                  </a:lnTo>
                </a:path>
                <a:path w="990600" h="1355089" extrusionOk="0">
                  <a:moveTo>
                    <a:pt x="0" y="1112520"/>
                  </a:moveTo>
                  <a:lnTo>
                    <a:pt x="0" y="1225295"/>
                  </a:lnTo>
                </a:path>
                <a:path w="990600" h="1355089" extrusionOk="0">
                  <a:moveTo>
                    <a:pt x="990600" y="0"/>
                  </a:moveTo>
                  <a:lnTo>
                    <a:pt x="990600" y="1354836"/>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23dba7cce39_0_1316"/>
            <p:cNvSpPr/>
            <p:nvPr/>
          </p:nvSpPr>
          <p:spPr>
            <a:xfrm>
              <a:off x="7269479" y="5209032"/>
              <a:ext cx="1606550" cy="73660"/>
            </a:xfrm>
            <a:custGeom>
              <a:avLst/>
              <a:gdLst/>
              <a:ahLst/>
              <a:cxnLst/>
              <a:rect l="l" t="t" r="r" b="b"/>
              <a:pathLst>
                <a:path w="1606550" h="73660" extrusionOk="0">
                  <a:moveTo>
                    <a:pt x="1606296" y="0"/>
                  </a:moveTo>
                  <a:lnTo>
                    <a:pt x="0" y="0"/>
                  </a:lnTo>
                  <a:lnTo>
                    <a:pt x="0" y="73152"/>
                  </a:lnTo>
                  <a:lnTo>
                    <a:pt x="1606296" y="73152"/>
                  </a:lnTo>
                  <a:lnTo>
                    <a:pt x="1606296"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23dba7cce39_0_1316"/>
            <p:cNvSpPr/>
            <p:nvPr/>
          </p:nvSpPr>
          <p:spPr>
            <a:xfrm>
              <a:off x="4913376" y="4725923"/>
              <a:ext cx="0" cy="297179"/>
            </a:xfrm>
            <a:custGeom>
              <a:avLst/>
              <a:gdLst/>
              <a:ahLst/>
              <a:cxnLst/>
              <a:rect l="l" t="t" r="r" b="b"/>
              <a:pathLst>
                <a:path w="120000" h="297179" extrusionOk="0">
                  <a:moveTo>
                    <a:pt x="0" y="185927"/>
                  </a:moveTo>
                  <a:lnTo>
                    <a:pt x="0" y="297180"/>
                  </a:lnTo>
                </a:path>
                <a:path w="120000" h="297179"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g23dba7cce39_0_1316"/>
            <p:cNvSpPr/>
            <p:nvPr/>
          </p:nvSpPr>
          <p:spPr>
            <a:xfrm>
              <a:off x="3922776" y="4837175"/>
              <a:ext cx="1237614" cy="74929"/>
            </a:xfrm>
            <a:custGeom>
              <a:avLst/>
              <a:gdLst/>
              <a:ahLst/>
              <a:cxnLst/>
              <a:rect l="l" t="t" r="r" b="b"/>
              <a:pathLst>
                <a:path w="1237614" h="74929" extrusionOk="0">
                  <a:moveTo>
                    <a:pt x="1237488" y="0"/>
                  </a:moveTo>
                  <a:lnTo>
                    <a:pt x="0" y="0"/>
                  </a:lnTo>
                  <a:lnTo>
                    <a:pt x="0" y="74675"/>
                  </a:lnTo>
                  <a:lnTo>
                    <a:pt x="1237488" y="74675"/>
                  </a:lnTo>
                  <a:lnTo>
                    <a:pt x="123748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g23dba7cce39_0_1316"/>
            <p:cNvSpPr/>
            <p:nvPr/>
          </p:nvSpPr>
          <p:spPr>
            <a:xfrm>
              <a:off x="4913376" y="4539995"/>
              <a:ext cx="1981200" cy="297179"/>
            </a:xfrm>
            <a:custGeom>
              <a:avLst/>
              <a:gdLst/>
              <a:ahLst/>
              <a:cxnLst/>
              <a:rect l="l" t="t" r="r" b="b"/>
              <a:pathLst>
                <a:path w="1981200" h="297179" extrusionOk="0">
                  <a:moveTo>
                    <a:pt x="0" y="0"/>
                  </a:moveTo>
                  <a:lnTo>
                    <a:pt x="0" y="111251"/>
                  </a:lnTo>
                </a:path>
                <a:path w="1981200" h="297179" extrusionOk="0">
                  <a:moveTo>
                    <a:pt x="990600" y="185927"/>
                  </a:moveTo>
                  <a:lnTo>
                    <a:pt x="990600" y="297179"/>
                  </a:lnTo>
                </a:path>
                <a:path w="1981200" h="297179" extrusionOk="0">
                  <a:moveTo>
                    <a:pt x="990600" y="0"/>
                  </a:moveTo>
                  <a:lnTo>
                    <a:pt x="990600" y="111251"/>
                  </a:lnTo>
                </a:path>
                <a:path w="1981200" h="297179" extrusionOk="0">
                  <a:moveTo>
                    <a:pt x="1981200" y="185927"/>
                  </a:moveTo>
                  <a:lnTo>
                    <a:pt x="1981200" y="297179"/>
                  </a:lnTo>
                </a:path>
                <a:path w="1981200" h="297179" extrusionOk="0">
                  <a:moveTo>
                    <a:pt x="1981200" y="0"/>
                  </a:moveTo>
                  <a:lnTo>
                    <a:pt x="19812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g23dba7cce39_0_1316"/>
            <p:cNvSpPr/>
            <p:nvPr/>
          </p:nvSpPr>
          <p:spPr>
            <a:xfrm>
              <a:off x="3922776" y="4651247"/>
              <a:ext cx="3027045" cy="74929"/>
            </a:xfrm>
            <a:custGeom>
              <a:avLst/>
              <a:gdLst/>
              <a:ahLst/>
              <a:cxnLst/>
              <a:rect l="l" t="t" r="r" b="b"/>
              <a:pathLst>
                <a:path w="3027045" h="74929" extrusionOk="0">
                  <a:moveTo>
                    <a:pt x="3026664" y="0"/>
                  </a:moveTo>
                  <a:lnTo>
                    <a:pt x="0" y="0"/>
                  </a:lnTo>
                  <a:lnTo>
                    <a:pt x="0" y="74675"/>
                  </a:lnTo>
                  <a:lnTo>
                    <a:pt x="3026664" y="74675"/>
                  </a:lnTo>
                  <a:lnTo>
                    <a:pt x="3026664"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23dba7cce39_0_1316"/>
            <p:cNvSpPr/>
            <p:nvPr/>
          </p:nvSpPr>
          <p:spPr>
            <a:xfrm>
              <a:off x="4913376" y="4354067"/>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23dba7cce39_0_1316"/>
            <p:cNvSpPr/>
            <p:nvPr/>
          </p:nvSpPr>
          <p:spPr>
            <a:xfrm>
              <a:off x="3922776" y="4465319"/>
              <a:ext cx="1376679" cy="74929"/>
            </a:xfrm>
            <a:custGeom>
              <a:avLst/>
              <a:gdLst/>
              <a:ahLst/>
              <a:cxnLst/>
              <a:rect l="l" t="t" r="r" b="b"/>
              <a:pathLst>
                <a:path w="1376679" h="74929" extrusionOk="0">
                  <a:moveTo>
                    <a:pt x="1376172" y="0"/>
                  </a:moveTo>
                  <a:lnTo>
                    <a:pt x="0" y="0"/>
                  </a:lnTo>
                  <a:lnTo>
                    <a:pt x="0" y="74675"/>
                  </a:lnTo>
                  <a:lnTo>
                    <a:pt x="1376172" y="74675"/>
                  </a:lnTo>
                  <a:lnTo>
                    <a:pt x="1376172"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g23dba7cce39_0_1316"/>
            <p:cNvSpPr/>
            <p:nvPr/>
          </p:nvSpPr>
          <p:spPr>
            <a:xfrm>
              <a:off x="4913376" y="4169663"/>
              <a:ext cx="990600" cy="295910"/>
            </a:xfrm>
            <a:custGeom>
              <a:avLst/>
              <a:gdLst/>
              <a:ahLst/>
              <a:cxnLst/>
              <a:rect l="l" t="t" r="r" b="b"/>
              <a:pathLst>
                <a:path w="990600" h="295910" extrusionOk="0">
                  <a:moveTo>
                    <a:pt x="0" y="0"/>
                  </a:moveTo>
                  <a:lnTo>
                    <a:pt x="0" y="111252"/>
                  </a:lnTo>
                </a:path>
                <a:path w="990600" h="295910" extrusionOk="0">
                  <a:moveTo>
                    <a:pt x="990600" y="184404"/>
                  </a:moveTo>
                  <a:lnTo>
                    <a:pt x="990600" y="295656"/>
                  </a:lnTo>
                </a:path>
                <a:path w="990600" h="295910" extrusionOk="0">
                  <a:moveTo>
                    <a:pt x="990600" y="0"/>
                  </a:moveTo>
                  <a:lnTo>
                    <a:pt x="99060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g23dba7cce39_0_1316"/>
            <p:cNvSpPr/>
            <p:nvPr/>
          </p:nvSpPr>
          <p:spPr>
            <a:xfrm>
              <a:off x="3922776" y="4280916"/>
              <a:ext cx="2405379" cy="73660"/>
            </a:xfrm>
            <a:custGeom>
              <a:avLst/>
              <a:gdLst/>
              <a:ahLst/>
              <a:cxnLst/>
              <a:rect l="l" t="t" r="r" b="b"/>
              <a:pathLst>
                <a:path w="2405379" h="73660" extrusionOk="0">
                  <a:moveTo>
                    <a:pt x="2404872" y="0"/>
                  </a:moveTo>
                  <a:lnTo>
                    <a:pt x="0" y="0"/>
                  </a:lnTo>
                  <a:lnTo>
                    <a:pt x="0" y="73151"/>
                  </a:lnTo>
                  <a:lnTo>
                    <a:pt x="2404872" y="73151"/>
                  </a:lnTo>
                  <a:lnTo>
                    <a:pt x="2404872"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23dba7cce39_0_1316"/>
            <p:cNvSpPr/>
            <p:nvPr/>
          </p:nvSpPr>
          <p:spPr>
            <a:xfrm>
              <a:off x="4913376" y="3983735"/>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23dba7cce39_0_1316"/>
            <p:cNvSpPr/>
            <p:nvPr/>
          </p:nvSpPr>
          <p:spPr>
            <a:xfrm>
              <a:off x="3922776" y="3909059"/>
              <a:ext cx="1748154" cy="260985"/>
            </a:xfrm>
            <a:custGeom>
              <a:avLst/>
              <a:gdLst/>
              <a:ahLst/>
              <a:cxnLst/>
              <a:rect l="l" t="t" r="r" b="b"/>
              <a:pathLst>
                <a:path w="1748154" h="260985" extrusionOk="0">
                  <a:moveTo>
                    <a:pt x="848868" y="0"/>
                  </a:moveTo>
                  <a:lnTo>
                    <a:pt x="0" y="0"/>
                  </a:lnTo>
                  <a:lnTo>
                    <a:pt x="0" y="74676"/>
                  </a:lnTo>
                  <a:lnTo>
                    <a:pt x="848868" y="74676"/>
                  </a:lnTo>
                  <a:lnTo>
                    <a:pt x="848868" y="0"/>
                  </a:lnTo>
                  <a:close/>
                </a:path>
                <a:path w="1748154" h="260985" extrusionOk="0">
                  <a:moveTo>
                    <a:pt x="1748028" y="185928"/>
                  </a:moveTo>
                  <a:lnTo>
                    <a:pt x="0" y="185928"/>
                  </a:lnTo>
                  <a:lnTo>
                    <a:pt x="0" y="260604"/>
                  </a:lnTo>
                  <a:lnTo>
                    <a:pt x="1748028" y="260604"/>
                  </a:lnTo>
                  <a:lnTo>
                    <a:pt x="1748028" y="185928"/>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g23dba7cce39_0_1316"/>
            <p:cNvSpPr/>
            <p:nvPr/>
          </p:nvSpPr>
          <p:spPr>
            <a:xfrm>
              <a:off x="5160264" y="4280915"/>
              <a:ext cx="2065020" cy="631189"/>
            </a:xfrm>
            <a:custGeom>
              <a:avLst/>
              <a:gdLst/>
              <a:ahLst/>
              <a:cxnLst/>
              <a:rect l="l" t="t" r="r" b="b"/>
              <a:pathLst>
                <a:path w="2065020" h="631189" extrusionOk="0">
                  <a:moveTo>
                    <a:pt x="275844" y="184404"/>
                  </a:moveTo>
                  <a:lnTo>
                    <a:pt x="138684" y="184404"/>
                  </a:lnTo>
                  <a:lnTo>
                    <a:pt x="138684" y="259080"/>
                  </a:lnTo>
                  <a:lnTo>
                    <a:pt x="275844" y="259080"/>
                  </a:lnTo>
                  <a:lnTo>
                    <a:pt x="275844" y="184404"/>
                  </a:lnTo>
                  <a:close/>
                </a:path>
                <a:path w="2065020" h="631189" extrusionOk="0">
                  <a:moveTo>
                    <a:pt x="353568" y="556260"/>
                  </a:moveTo>
                  <a:lnTo>
                    <a:pt x="0" y="556260"/>
                  </a:lnTo>
                  <a:lnTo>
                    <a:pt x="0" y="630936"/>
                  </a:lnTo>
                  <a:lnTo>
                    <a:pt x="353568" y="630936"/>
                  </a:lnTo>
                  <a:lnTo>
                    <a:pt x="353568" y="556260"/>
                  </a:lnTo>
                  <a:close/>
                </a:path>
                <a:path w="2065020" h="631189" extrusionOk="0">
                  <a:moveTo>
                    <a:pt x="1309116" y="0"/>
                  </a:moveTo>
                  <a:lnTo>
                    <a:pt x="1167384" y="0"/>
                  </a:lnTo>
                  <a:lnTo>
                    <a:pt x="1167384" y="73152"/>
                  </a:lnTo>
                  <a:lnTo>
                    <a:pt x="1309116" y="73152"/>
                  </a:lnTo>
                  <a:lnTo>
                    <a:pt x="1309116" y="0"/>
                  </a:lnTo>
                  <a:close/>
                </a:path>
                <a:path w="2065020" h="631189" extrusionOk="0">
                  <a:moveTo>
                    <a:pt x="2065020" y="370332"/>
                  </a:moveTo>
                  <a:lnTo>
                    <a:pt x="1789176" y="370332"/>
                  </a:lnTo>
                  <a:lnTo>
                    <a:pt x="1789176" y="445008"/>
                  </a:lnTo>
                  <a:lnTo>
                    <a:pt x="2065020" y="445008"/>
                  </a:lnTo>
                  <a:lnTo>
                    <a:pt x="2065020" y="370332"/>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g23dba7cce39_0_1316"/>
            <p:cNvSpPr/>
            <p:nvPr/>
          </p:nvSpPr>
          <p:spPr>
            <a:xfrm>
              <a:off x="5903976" y="3983735"/>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23dba7cce39_0_1316"/>
            <p:cNvSpPr/>
            <p:nvPr/>
          </p:nvSpPr>
          <p:spPr>
            <a:xfrm>
              <a:off x="5670804" y="4094988"/>
              <a:ext cx="728979" cy="74929"/>
            </a:xfrm>
            <a:custGeom>
              <a:avLst/>
              <a:gdLst/>
              <a:ahLst/>
              <a:cxnLst/>
              <a:rect l="l" t="t" r="r" b="b"/>
              <a:pathLst>
                <a:path w="728979" h="74929" extrusionOk="0">
                  <a:moveTo>
                    <a:pt x="728472" y="0"/>
                  </a:moveTo>
                  <a:lnTo>
                    <a:pt x="0" y="0"/>
                  </a:lnTo>
                  <a:lnTo>
                    <a:pt x="0" y="74675"/>
                  </a:lnTo>
                  <a:lnTo>
                    <a:pt x="728472" y="74675"/>
                  </a:lnTo>
                  <a:lnTo>
                    <a:pt x="728472"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g23dba7cce39_0_1316"/>
            <p:cNvSpPr/>
            <p:nvPr/>
          </p:nvSpPr>
          <p:spPr>
            <a:xfrm>
              <a:off x="5903976" y="4911851"/>
              <a:ext cx="1981200" cy="111760"/>
            </a:xfrm>
            <a:custGeom>
              <a:avLst/>
              <a:gdLst/>
              <a:ahLst/>
              <a:cxnLst/>
              <a:rect l="l" t="t" r="r" b="b"/>
              <a:pathLst>
                <a:path w="1981200" h="111760" extrusionOk="0">
                  <a:moveTo>
                    <a:pt x="0" y="0"/>
                  </a:moveTo>
                  <a:lnTo>
                    <a:pt x="0" y="111252"/>
                  </a:lnTo>
                </a:path>
                <a:path w="1981200" h="111760" extrusionOk="0">
                  <a:moveTo>
                    <a:pt x="990600" y="0"/>
                  </a:moveTo>
                  <a:lnTo>
                    <a:pt x="990600" y="111252"/>
                  </a:lnTo>
                </a:path>
                <a:path w="1981200" h="111760" extrusionOk="0">
                  <a:moveTo>
                    <a:pt x="1981200" y="0"/>
                  </a:moveTo>
                  <a:lnTo>
                    <a:pt x="198120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23dba7cce39_0_1316"/>
            <p:cNvSpPr/>
            <p:nvPr/>
          </p:nvSpPr>
          <p:spPr>
            <a:xfrm>
              <a:off x="4655820" y="5023104"/>
              <a:ext cx="4220209" cy="73660"/>
            </a:xfrm>
            <a:custGeom>
              <a:avLst/>
              <a:gdLst/>
              <a:ahLst/>
              <a:cxnLst/>
              <a:rect l="l" t="t" r="r" b="b"/>
              <a:pathLst>
                <a:path w="4220209" h="73660" extrusionOk="0">
                  <a:moveTo>
                    <a:pt x="4219956" y="0"/>
                  </a:moveTo>
                  <a:lnTo>
                    <a:pt x="0" y="0"/>
                  </a:lnTo>
                  <a:lnTo>
                    <a:pt x="0" y="73152"/>
                  </a:lnTo>
                  <a:lnTo>
                    <a:pt x="4219956" y="73152"/>
                  </a:lnTo>
                  <a:lnTo>
                    <a:pt x="4219956"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g23dba7cce39_0_1316"/>
            <p:cNvSpPr/>
            <p:nvPr/>
          </p:nvSpPr>
          <p:spPr>
            <a:xfrm>
              <a:off x="7885176" y="4725923"/>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g23dba7cce39_0_1316"/>
            <p:cNvSpPr/>
            <p:nvPr/>
          </p:nvSpPr>
          <p:spPr>
            <a:xfrm>
              <a:off x="5513832" y="4837175"/>
              <a:ext cx="3362325" cy="74929"/>
            </a:xfrm>
            <a:custGeom>
              <a:avLst/>
              <a:gdLst/>
              <a:ahLst/>
              <a:cxnLst/>
              <a:rect l="l" t="t" r="r" b="b"/>
              <a:pathLst>
                <a:path w="3362325" h="74929" extrusionOk="0">
                  <a:moveTo>
                    <a:pt x="3361943" y="0"/>
                  </a:moveTo>
                  <a:lnTo>
                    <a:pt x="0" y="0"/>
                  </a:lnTo>
                  <a:lnTo>
                    <a:pt x="0" y="74675"/>
                  </a:lnTo>
                  <a:lnTo>
                    <a:pt x="3361943" y="74675"/>
                  </a:lnTo>
                  <a:lnTo>
                    <a:pt x="3361943"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23dba7cce39_0_1316"/>
            <p:cNvSpPr/>
            <p:nvPr/>
          </p:nvSpPr>
          <p:spPr>
            <a:xfrm>
              <a:off x="7885176" y="4539995"/>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g23dba7cce39_0_1316"/>
            <p:cNvSpPr/>
            <p:nvPr/>
          </p:nvSpPr>
          <p:spPr>
            <a:xfrm>
              <a:off x="7225284" y="4651247"/>
              <a:ext cx="1651000" cy="74929"/>
            </a:xfrm>
            <a:custGeom>
              <a:avLst/>
              <a:gdLst/>
              <a:ahLst/>
              <a:cxnLst/>
              <a:rect l="l" t="t" r="r" b="b"/>
              <a:pathLst>
                <a:path w="1651000" h="74929" extrusionOk="0">
                  <a:moveTo>
                    <a:pt x="1650492" y="0"/>
                  </a:moveTo>
                  <a:lnTo>
                    <a:pt x="0" y="0"/>
                  </a:lnTo>
                  <a:lnTo>
                    <a:pt x="0" y="74675"/>
                  </a:lnTo>
                  <a:lnTo>
                    <a:pt x="1650492" y="74675"/>
                  </a:lnTo>
                  <a:lnTo>
                    <a:pt x="165049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23dba7cce39_0_1316"/>
            <p:cNvSpPr/>
            <p:nvPr/>
          </p:nvSpPr>
          <p:spPr>
            <a:xfrm>
              <a:off x="6894576" y="4354067"/>
              <a:ext cx="990600" cy="111760"/>
            </a:xfrm>
            <a:custGeom>
              <a:avLst/>
              <a:gdLst/>
              <a:ahLst/>
              <a:cxnLst/>
              <a:rect l="l" t="t" r="r" b="b"/>
              <a:pathLst>
                <a:path w="990600" h="111760" extrusionOk="0">
                  <a:moveTo>
                    <a:pt x="0" y="0"/>
                  </a:moveTo>
                  <a:lnTo>
                    <a:pt x="0" y="111251"/>
                  </a:lnTo>
                </a:path>
                <a:path w="990600" h="111760" extrusionOk="0">
                  <a:moveTo>
                    <a:pt x="990600" y="0"/>
                  </a:moveTo>
                  <a:lnTo>
                    <a:pt x="9906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23dba7cce39_0_1316"/>
            <p:cNvSpPr/>
            <p:nvPr/>
          </p:nvSpPr>
          <p:spPr>
            <a:xfrm>
              <a:off x="5436108" y="4465319"/>
              <a:ext cx="3439795" cy="74929"/>
            </a:xfrm>
            <a:custGeom>
              <a:avLst/>
              <a:gdLst/>
              <a:ahLst/>
              <a:cxnLst/>
              <a:rect l="l" t="t" r="r" b="b"/>
              <a:pathLst>
                <a:path w="3439795" h="74929" extrusionOk="0">
                  <a:moveTo>
                    <a:pt x="3439667" y="0"/>
                  </a:moveTo>
                  <a:lnTo>
                    <a:pt x="0" y="0"/>
                  </a:lnTo>
                  <a:lnTo>
                    <a:pt x="0" y="74675"/>
                  </a:lnTo>
                  <a:lnTo>
                    <a:pt x="3439667" y="74675"/>
                  </a:lnTo>
                  <a:lnTo>
                    <a:pt x="3439667"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23dba7cce39_0_1316"/>
            <p:cNvSpPr/>
            <p:nvPr/>
          </p:nvSpPr>
          <p:spPr>
            <a:xfrm>
              <a:off x="6894576" y="4169663"/>
              <a:ext cx="990600" cy="111760"/>
            </a:xfrm>
            <a:custGeom>
              <a:avLst/>
              <a:gdLst/>
              <a:ahLst/>
              <a:cxnLst/>
              <a:rect l="l" t="t" r="r" b="b"/>
              <a:pathLst>
                <a:path w="990600" h="111760" extrusionOk="0">
                  <a:moveTo>
                    <a:pt x="0" y="0"/>
                  </a:moveTo>
                  <a:lnTo>
                    <a:pt x="0" y="111252"/>
                  </a:lnTo>
                </a:path>
                <a:path w="990600" h="111760" extrusionOk="0">
                  <a:moveTo>
                    <a:pt x="990600" y="0"/>
                  </a:moveTo>
                  <a:lnTo>
                    <a:pt x="99060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g23dba7cce39_0_1316"/>
            <p:cNvSpPr/>
            <p:nvPr/>
          </p:nvSpPr>
          <p:spPr>
            <a:xfrm>
              <a:off x="6469380" y="4280916"/>
              <a:ext cx="2406650" cy="73660"/>
            </a:xfrm>
            <a:custGeom>
              <a:avLst/>
              <a:gdLst/>
              <a:ahLst/>
              <a:cxnLst/>
              <a:rect l="l" t="t" r="r" b="b"/>
              <a:pathLst>
                <a:path w="2406650" h="73660" extrusionOk="0">
                  <a:moveTo>
                    <a:pt x="2406396" y="0"/>
                  </a:moveTo>
                  <a:lnTo>
                    <a:pt x="0" y="0"/>
                  </a:lnTo>
                  <a:lnTo>
                    <a:pt x="0" y="73151"/>
                  </a:lnTo>
                  <a:lnTo>
                    <a:pt x="2406396" y="73151"/>
                  </a:lnTo>
                  <a:lnTo>
                    <a:pt x="2406396"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23dba7cce39_0_1316"/>
            <p:cNvSpPr/>
            <p:nvPr/>
          </p:nvSpPr>
          <p:spPr>
            <a:xfrm>
              <a:off x="6894576" y="3983735"/>
              <a:ext cx="990600" cy="111760"/>
            </a:xfrm>
            <a:custGeom>
              <a:avLst/>
              <a:gdLst/>
              <a:ahLst/>
              <a:cxnLst/>
              <a:rect l="l" t="t" r="r" b="b"/>
              <a:pathLst>
                <a:path w="990600" h="111760" extrusionOk="0">
                  <a:moveTo>
                    <a:pt x="0" y="0"/>
                  </a:moveTo>
                  <a:lnTo>
                    <a:pt x="0" y="111251"/>
                  </a:lnTo>
                </a:path>
                <a:path w="990600" h="111760" extrusionOk="0">
                  <a:moveTo>
                    <a:pt x="990600" y="0"/>
                  </a:moveTo>
                  <a:lnTo>
                    <a:pt x="9906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23dba7cce39_0_1316"/>
            <p:cNvSpPr/>
            <p:nvPr/>
          </p:nvSpPr>
          <p:spPr>
            <a:xfrm>
              <a:off x="6399276" y="4094988"/>
              <a:ext cx="2476500" cy="74929"/>
            </a:xfrm>
            <a:custGeom>
              <a:avLst/>
              <a:gdLst/>
              <a:ahLst/>
              <a:cxnLst/>
              <a:rect l="l" t="t" r="r" b="b"/>
              <a:pathLst>
                <a:path w="2476500" h="74929" extrusionOk="0">
                  <a:moveTo>
                    <a:pt x="2476500" y="0"/>
                  </a:moveTo>
                  <a:lnTo>
                    <a:pt x="0" y="0"/>
                  </a:lnTo>
                  <a:lnTo>
                    <a:pt x="0" y="74675"/>
                  </a:lnTo>
                  <a:lnTo>
                    <a:pt x="2476500" y="74675"/>
                  </a:lnTo>
                  <a:lnTo>
                    <a:pt x="2476500"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23dba7cce39_0_1316"/>
            <p:cNvSpPr/>
            <p:nvPr/>
          </p:nvSpPr>
          <p:spPr>
            <a:xfrm>
              <a:off x="4913376" y="3611879"/>
              <a:ext cx="0" cy="297179"/>
            </a:xfrm>
            <a:custGeom>
              <a:avLst/>
              <a:gdLst/>
              <a:ahLst/>
              <a:cxnLst/>
              <a:rect l="l" t="t" r="r" b="b"/>
              <a:pathLst>
                <a:path w="120000" h="297179" extrusionOk="0">
                  <a:moveTo>
                    <a:pt x="0" y="185928"/>
                  </a:moveTo>
                  <a:lnTo>
                    <a:pt x="0" y="297180"/>
                  </a:lnTo>
                </a:path>
                <a:path w="120000" h="297179" extrusionOk="0">
                  <a:moveTo>
                    <a:pt x="0" y="0"/>
                  </a:moveTo>
                  <a:lnTo>
                    <a:pt x="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g23dba7cce39_0_1316"/>
            <p:cNvSpPr/>
            <p:nvPr/>
          </p:nvSpPr>
          <p:spPr>
            <a:xfrm>
              <a:off x="3922776" y="3723132"/>
              <a:ext cx="1602104" cy="74929"/>
            </a:xfrm>
            <a:custGeom>
              <a:avLst/>
              <a:gdLst/>
              <a:ahLst/>
              <a:cxnLst/>
              <a:rect l="l" t="t" r="r" b="b"/>
              <a:pathLst>
                <a:path w="1602104" h="74929" extrusionOk="0">
                  <a:moveTo>
                    <a:pt x="1601724" y="0"/>
                  </a:moveTo>
                  <a:lnTo>
                    <a:pt x="0" y="0"/>
                  </a:lnTo>
                  <a:lnTo>
                    <a:pt x="0" y="74676"/>
                  </a:lnTo>
                  <a:lnTo>
                    <a:pt x="1601724" y="74676"/>
                  </a:lnTo>
                  <a:lnTo>
                    <a:pt x="1601724"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23dba7cce39_0_1316"/>
            <p:cNvSpPr/>
            <p:nvPr/>
          </p:nvSpPr>
          <p:spPr>
            <a:xfrm>
              <a:off x="4913376" y="3425951"/>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g23dba7cce39_0_1316"/>
            <p:cNvSpPr/>
            <p:nvPr/>
          </p:nvSpPr>
          <p:spPr>
            <a:xfrm>
              <a:off x="3922776" y="3352799"/>
              <a:ext cx="1019810" cy="259079"/>
            </a:xfrm>
            <a:custGeom>
              <a:avLst/>
              <a:gdLst/>
              <a:ahLst/>
              <a:cxnLst/>
              <a:rect l="l" t="t" r="r" b="b"/>
              <a:pathLst>
                <a:path w="1019810" h="259079" extrusionOk="0">
                  <a:moveTo>
                    <a:pt x="521208" y="0"/>
                  </a:moveTo>
                  <a:lnTo>
                    <a:pt x="0" y="0"/>
                  </a:lnTo>
                  <a:lnTo>
                    <a:pt x="0" y="73152"/>
                  </a:lnTo>
                  <a:lnTo>
                    <a:pt x="521208" y="73152"/>
                  </a:lnTo>
                  <a:lnTo>
                    <a:pt x="521208" y="0"/>
                  </a:lnTo>
                  <a:close/>
                </a:path>
                <a:path w="1019810" h="259079" extrusionOk="0">
                  <a:moveTo>
                    <a:pt x="1019556" y="184404"/>
                  </a:moveTo>
                  <a:lnTo>
                    <a:pt x="0" y="184404"/>
                  </a:lnTo>
                  <a:lnTo>
                    <a:pt x="0" y="259080"/>
                  </a:lnTo>
                  <a:lnTo>
                    <a:pt x="1019556" y="259080"/>
                  </a:lnTo>
                  <a:lnTo>
                    <a:pt x="1019556" y="184404"/>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23dba7cce39_0_1316"/>
            <p:cNvSpPr/>
            <p:nvPr/>
          </p:nvSpPr>
          <p:spPr>
            <a:xfrm>
              <a:off x="5903976" y="3611879"/>
              <a:ext cx="0" cy="297179"/>
            </a:xfrm>
            <a:custGeom>
              <a:avLst/>
              <a:gdLst/>
              <a:ahLst/>
              <a:cxnLst/>
              <a:rect l="l" t="t" r="r" b="b"/>
              <a:pathLst>
                <a:path w="120000" h="297179" extrusionOk="0">
                  <a:moveTo>
                    <a:pt x="0" y="185928"/>
                  </a:moveTo>
                  <a:lnTo>
                    <a:pt x="0" y="297180"/>
                  </a:lnTo>
                </a:path>
                <a:path w="120000" h="297179" extrusionOk="0">
                  <a:moveTo>
                    <a:pt x="0" y="0"/>
                  </a:moveTo>
                  <a:lnTo>
                    <a:pt x="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g23dba7cce39_0_1316"/>
            <p:cNvSpPr/>
            <p:nvPr/>
          </p:nvSpPr>
          <p:spPr>
            <a:xfrm>
              <a:off x="4942332" y="3537203"/>
              <a:ext cx="1019810" cy="260985"/>
            </a:xfrm>
            <a:custGeom>
              <a:avLst/>
              <a:gdLst/>
              <a:ahLst/>
              <a:cxnLst/>
              <a:rect l="l" t="t" r="r" b="b"/>
              <a:pathLst>
                <a:path w="1019810" h="260985" extrusionOk="0">
                  <a:moveTo>
                    <a:pt x="144780" y="0"/>
                  </a:moveTo>
                  <a:lnTo>
                    <a:pt x="0" y="0"/>
                  </a:lnTo>
                  <a:lnTo>
                    <a:pt x="0" y="74676"/>
                  </a:lnTo>
                  <a:lnTo>
                    <a:pt x="144780" y="74676"/>
                  </a:lnTo>
                  <a:lnTo>
                    <a:pt x="144780" y="0"/>
                  </a:lnTo>
                  <a:close/>
                </a:path>
                <a:path w="1019810" h="260985" extrusionOk="0">
                  <a:moveTo>
                    <a:pt x="1019556" y="185928"/>
                  </a:moveTo>
                  <a:lnTo>
                    <a:pt x="582168" y="185928"/>
                  </a:lnTo>
                  <a:lnTo>
                    <a:pt x="582168" y="260604"/>
                  </a:lnTo>
                  <a:lnTo>
                    <a:pt x="1019556" y="260604"/>
                  </a:lnTo>
                  <a:lnTo>
                    <a:pt x="1019556" y="185928"/>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g23dba7cce39_0_1316"/>
            <p:cNvSpPr/>
            <p:nvPr/>
          </p:nvSpPr>
          <p:spPr>
            <a:xfrm>
              <a:off x="4913376" y="3055619"/>
              <a:ext cx="0" cy="297179"/>
            </a:xfrm>
            <a:custGeom>
              <a:avLst/>
              <a:gdLst/>
              <a:ahLst/>
              <a:cxnLst/>
              <a:rect l="l" t="t" r="r" b="b"/>
              <a:pathLst>
                <a:path w="120000" h="297179" extrusionOk="0">
                  <a:moveTo>
                    <a:pt x="0" y="185927"/>
                  </a:moveTo>
                  <a:lnTo>
                    <a:pt x="0" y="297179"/>
                  </a:lnTo>
                </a:path>
                <a:path w="120000" h="297179"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g23dba7cce39_0_1316"/>
            <p:cNvSpPr/>
            <p:nvPr/>
          </p:nvSpPr>
          <p:spPr>
            <a:xfrm>
              <a:off x="3922776" y="2980943"/>
              <a:ext cx="943610" cy="260985"/>
            </a:xfrm>
            <a:custGeom>
              <a:avLst/>
              <a:gdLst/>
              <a:ahLst/>
              <a:cxnLst/>
              <a:rect l="l" t="t" r="r" b="b"/>
              <a:pathLst>
                <a:path w="943610" h="260985" extrusionOk="0">
                  <a:moveTo>
                    <a:pt x="246888" y="0"/>
                  </a:moveTo>
                  <a:lnTo>
                    <a:pt x="0" y="0"/>
                  </a:lnTo>
                  <a:lnTo>
                    <a:pt x="0" y="74676"/>
                  </a:lnTo>
                  <a:lnTo>
                    <a:pt x="246888" y="74676"/>
                  </a:lnTo>
                  <a:lnTo>
                    <a:pt x="246888" y="0"/>
                  </a:lnTo>
                  <a:close/>
                </a:path>
                <a:path w="943610" h="260985" extrusionOk="0">
                  <a:moveTo>
                    <a:pt x="943356" y="185928"/>
                  </a:moveTo>
                  <a:lnTo>
                    <a:pt x="0" y="185928"/>
                  </a:lnTo>
                  <a:lnTo>
                    <a:pt x="0" y="260604"/>
                  </a:lnTo>
                  <a:lnTo>
                    <a:pt x="943356" y="260604"/>
                  </a:lnTo>
                  <a:lnTo>
                    <a:pt x="943356" y="185928"/>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23dba7cce39_0_1316"/>
            <p:cNvSpPr/>
            <p:nvPr/>
          </p:nvSpPr>
          <p:spPr>
            <a:xfrm>
              <a:off x="4443984" y="3166871"/>
              <a:ext cx="1042670" cy="259079"/>
            </a:xfrm>
            <a:custGeom>
              <a:avLst/>
              <a:gdLst/>
              <a:ahLst/>
              <a:cxnLst/>
              <a:rect l="l" t="t" r="r" b="b"/>
              <a:pathLst>
                <a:path w="1042670" h="259079" extrusionOk="0">
                  <a:moveTo>
                    <a:pt x="893064" y="0"/>
                  </a:moveTo>
                  <a:lnTo>
                    <a:pt x="422148" y="0"/>
                  </a:lnTo>
                  <a:lnTo>
                    <a:pt x="422148" y="74676"/>
                  </a:lnTo>
                  <a:lnTo>
                    <a:pt x="893064" y="74676"/>
                  </a:lnTo>
                  <a:lnTo>
                    <a:pt x="893064" y="0"/>
                  </a:lnTo>
                  <a:close/>
                </a:path>
                <a:path w="1042670" h="259079" extrusionOk="0">
                  <a:moveTo>
                    <a:pt x="1042416" y="185928"/>
                  </a:moveTo>
                  <a:lnTo>
                    <a:pt x="0" y="185928"/>
                  </a:lnTo>
                  <a:lnTo>
                    <a:pt x="0" y="259080"/>
                  </a:lnTo>
                  <a:lnTo>
                    <a:pt x="1042416" y="259080"/>
                  </a:lnTo>
                  <a:lnTo>
                    <a:pt x="1042416" y="185928"/>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g23dba7cce39_0_1316"/>
            <p:cNvSpPr/>
            <p:nvPr/>
          </p:nvSpPr>
          <p:spPr>
            <a:xfrm>
              <a:off x="6894576" y="1996439"/>
              <a:ext cx="1981200" cy="1912620"/>
            </a:xfrm>
            <a:custGeom>
              <a:avLst/>
              <a:gdLst/>
              <a:ahLst/>
              <a:cxnLst/>
              <a:rect l="l" t="t" r="r" b="b"/>
              <a:pathLst>
                <a:path w="1981200" h="1912620" extrusionOk="0">
                  <a:moveTo>
                    <a:pt x="0" y="1801368"/>
                  </a:moveTo>
                  <a:lnTo>
                    <a:pt x="0" y="1912620"/>
                  </a:lnTo>
                </a:path>
                <a:path w="1981200" h="1912620" extrusionOk="0">
                  <a:moveTo>
                    <a:pt x="990600" y="1801368"/>
                  </a:moveTo>
                  <a:lnTo>
                    <a:pt x="990600" y="1912620"/>
                  </a:lnTo>
                </a:path>
                <a:path w="1981200" h="1912620" extrusionOk="0">
                  <a:moveTo>
                    <a:pt x="1981200" y="0"/>
                  </a:moveTo>
                  <a:lnTo>
                    <a:pt x="1981200" y="191262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g23dba7cce39_0_1316"/>
            <p:cNvSpPr/>
            <p:nvPr/>
          </p:nvSpPr>
          <p:spPr>
            <a:xfrm>
              <a:off x="4771644" y="3909060"/>
              <a:ext cx="4112259" cy="74929"/>
            </a:xfrm>
            <a:custGeom>
              <a:avLst/>
              <a:gdLst/>
              <a:ahLst/>
              <a:cxnLst/>
              <a:rect l="l" t="t" r="r" b="b"/>
              <a:pathLst>
                <a:path w="4112259" h="74929" extrusionOk="0">
                  <a:moveTo>
                    <a:pt x="4111752" y="0"/>
                  </a:moveTo>
                  <a:lnTo>
                    <a:pt x="0" y="0"/>
                  </a:lnTo>
                  <a:lnTo>
                    <a:pt x="0" y="74675"/>
                  </a:lnTo>
                  <a:lnTo>
                    <a:pt x="4111752" y="74675"/>
                  </a:lnTo>
                  <a:lnTo>
                    <a:pt x="411175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g23dba7cce39_0_1316"/>
            <p:cNvSpPr/>
            <p:nvPr/>
          </p:nvSpPr>
          <p:spPr>
            <a:xfrm>
              <a:off x="6894576" y="3611879"/>
              <a:ext cx="990600" cy="111760"/>
            </a:xfrm>
            <a:custGeom>
              <a:avLst/>
              <a:gdLst/>
              <a:ahLst/>
              <a:cxnLst/>
              <a:rect l="l" t="t" r="r" b="b"/>
              <a:pathLst>
                <a:path w="990600" h="111760" extrusionOk="0">
                  <a:moveTo>
                    <a:pt x="0" y="0"/>
                  </a:moveTo>
                  <a:lnTo>
                    <a:pt x="0" y="111252"/>
                  </a:lnTo>
                </a:path>
                <a:path w="990600" h="111760" extrusionOk="0">
                  <a:moveTo>
                    <a:pt x="990600" y="0"/>
                  </a:moveTo>
                  <a:lnTo>
                    <a:pt x="99060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g23dba7cce39_0_1316"/>
            <p:cNvSpPr/>
            <p:nvPr/>
          </p:nvSpPr>
          <p:spPr>
            <a:xfrm>
              <a:off x="5961888" y="3723132"/>
              <a:ext cx="2914015" cy="74929"/>
            </a:xfrm>
            <a:custGeom>
              <a:avLst/>
              <a:gdLst/>
              <a:ahLst/>
              <a:cxnLst/>
              <a:rect l="l" t="t" r="r" b="b"/>
              <a:pathLst>
                <a:path w="2914015" h="74929" extrusionOk="0">
                  <a:moveTo>
                    <a:pt x="2913888" y="0"/>
                  </a:moveTo>
                  <a:lnTo>
                    <a:pt x="0" y="0"/>
                  </a:lnTo>
                  <a:lnTo>
                    <a:pt x="0" y="74676"/>
                  </a:lnTo>
                  <a:lnTo>
                    <a:pt x="2913888" y="74676"/>
                  </a:lnTo>
                  <a:lnTo>
                    <a:pt x="2913888"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g23dba7cce39_0_1316"/>
            <p:cNvSpPr/>
            <p:nvPr/>
          </p:nvSpPr>
          <p:spPr>
            <a:xfrm>
              <a:off x="5903976" y="3425951"/>
              <a:ext cx="1981200" cy="111760"/>
            </a:xfrm>
            <a:custGeom>
              <a:avLst/>
              <a:gdLst/>
              <a:ahLst/>
              <a:cxnLst/>
              <a:rect l="l" t="t" r="r" b="b"/>
              <a:pathLst>
                <a:path w="1981200" h="111760" extrusionOk="0">
                  <a:moveTo>
                    <a:pt x="0" y="0"/>
                  </a:moveTo>
                  <a:lnTo>
                    <a:pt x="0" y="111251"/>
                  </a:lnTo>
                </a:path>
                <a:path w="1981200" h="111760" extrusionOk="0">
                  <a:moveTo>
                    <a:pt x="990600" y="0"/>
                  </a:moveTo>
                  <a:lnTo>
                    <a:pt x="990600" y="111251"/>
                  </a:lnTo>
                </a:path>
                <a:path w="1981200" h="111760" extrusionOk="0">
                  <a:moveTo>
                    <a:pt x="1981200" y="0"/>
                  </a:moveTo>
                  <a:lnTo>
                    <a:pt x="19812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g23dba7cce39_0_1316"/>
            <p:cNvSpPr/>
            <p:nvPr/>
          </p:nvSpPr>
          <p:spPr>
            <a:xfrm>
              <a:off x="5087112" y="3537203"/>
              <a:ext cx="3789045" cy="74929"/>
            </a:xfrm>
            <a:custGeom>
              <a:avLst/>
              <a:gdLst/>
              <a:ahLst/>
              <a:cxnLst/>
              <a:rect l="l" t="t" r="r" b="b"/>
              <a:pathLst>
                <a:path w="3789045" h="74929" extrusionOk="0">
                  <a:moveTo>
                    <a:pt x="3788664" y="0"/>
                  </a:moveTo>
                  <a:lnTo>
                    <a:pt x="0" y="0"/>
                  </a:lnTo>
                  <a:lnTo>
                    <a:pt x="0" y="74676"/>
                  </a:lnTo>
                  <a:lnTo>
                    <a:pt x="3788664" y="74676"/>
                  </a:lnTo>
                  <a:lnTo>
                    <a:pt x="3788664"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23dba7cce39_0_1316"/>
            <p:cNvSpPr/>
            <p:nvPr/>
          </p:nvSpPr>
          <p:spPr>
            <a:xfrm>
              <a:off x="5903976" y="3241547"/>
              <a:ext cx="1981200" cy="111760"/>
            </a:xfrm>
            <a:custGeom>
              <a:avLst/>
              <a:gdLst/>
              <a:ahLst/>
              <a:cxnLst/>
              <a:rect l="l" t="t" r="r" b="b"/>
              <a:pathLst>
                <a:path w="1981200" h="111760" extrusionOk="0">
                  <a:moveTo>
                    <a:pt x="0" y="0"/>
                  </a:moveTo>
                  <a:lnTo>
                    <a:pt x="0" y="111251"/>
                  </a:lnTo>
                </a:path>
                <a:path w="1981200" h="111760" extrusionOk="0">
                  <a:moveTo>
                    <a:pt x="990600" y="0"/>
                  </a:moveTo>
                  <a:lnTo>
                    <a:pt x="990600" y="111251"/>
                  </a:lnTo>
                </a:path>
                <a:path w="1981200" h="111760" extrusionOk="0">
                  <a:moveTo>
                    <a:pt x="1981200" y="0"/>
                  </a:moveTo>
                  <a:lnTo>
                    <a:pt x="19812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23dba7cce39_0_1316"/>
            <p:cNvSpPr/>
            <p:nvPr/>
          </p:nvSpPr>
          <p:spPr>
            <a:xfrm>
              <a:off x="5486400" y="3352800"/>
              <a:ext cx="3389629" cy="73660"/>
            </a:xfrm>
            <a:custGeom>
              <a:avLst/>
              <a:gdLst/>
              <a:ahLst/>
              <a:cxnLst/>
              <a:rect l="l" t="t" r="r" b="b"/>
              <a:pathLst>
                <a:path w="3389629" h="73660" extrusionOk="0">
                  <a:moveTo>
                    <a:pt x="3389376" y="0"/>
                  </a:moveTo>
                  <a:lnTo>
                    <a:pt x="0" y="0"/>
                  </a:lnTo>
                  <a:lnTo>
                    <a:pt x="0" y="73151"/>
                  </a:lnTo>
                  <a:lnTo>
                    <a:pt x="3389376" y="73151"/>
                  </a:lnTo>
                  <a:lnTo>
                    <a:pt x="3389376"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g23dba7cce39_0_1316"/>
            <p:cNvSpPr/>
            <p:nvPr/>
          </p:nvSpPr>
          <p:spPr>
            <a:xfrm>
              <a:off x="5903976" y="3055619"/>
              <a:ext cx="1981200" cy="111760"/>
            </a:xfrm>
            <a:custGeom>
              <a:avLst/>
              <a:gdLst/>
              <a:ahLst/>
              <a:cxnLst/>
              <a:rect l="l" t="t" r="r" b="b"/>
              <a:pathLst>
                <a:path w="1981200" h="111760" extrusionOk="0">
                  <a:moveTo>
                    <a:pt x="0" y="0"/>
                  </a:moveTo>
                  <a:lnTo>
                    <a:pt x="0" y="111251"/>
                  </a:lnTo>
                </a:path>
                <a:path w="1981200" h="111760" extrusionOk="0">
                  <a:moveTo>
                    <a:pt x="990600" y="0"/>
                  </a:moveTo>
                  <a:lnTo>
                    <a:pt x="990600" y="111251"/>
                  </a:lnTo>
                </a:path>
                <a:path w="1981200" h="111760" extrusionOk="0">
                  <a:moveTo>
                    <a:pt x="1981200" y="0"/>
                  </a:moveTo>
                  <a:lnTo>
                    <a:pt x="19812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23dba7cce39_0_1316"/>
            <p:cNvSpPr/>
            <p:nvPr/>
          </p:nvSpPr>
          <p:spPr>
            <a:xfrm>
              <a:off x="5337048" y="3166872"/>
              <a:ext cx="3538854" cy="74930"/>
            </a:xfrm>
            <a:custGeom>
              <a:avLst/>
              <a:gdLst/>
              <a:ahLst/>
              <a:cxnLst/>
              <a:rect l="l" t="t" r="r" b="b"/>
              <a:pathLst>
                <a:path w="3538854" h="74930" extrusionOk="0">
                  <a:moveTo>
                    <a:pt x="3538728" y="0"/>
                  </a:moveTo>
                  <a:lnTo>
                    <a:pt x="0" y="0"/>
                  </a:lnTo>
                  <a:lnTo>
                    <a:pt x="0" y="74675"/>
                  </a:lnTo>
                  <a:lnTo>
                    <a:pt x="3538728" y="74675"/>
                  </a:lnTo>
                  <a:lnTo>
                    <a:pt x="3538728"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23dba7cce39_0_1316"/>
            <p:cNvSpPr/>
            <p:nvPr/>
          </p:nvSpPr>
          <p:spPr>
            <a:xfrm>
              <a:off x="4913376" y="2869691"/>
              <a:ext cx="2971800" cy="111760"/>
            </a:xfrm>
            <a:custGeom>
              <a:avLst/>
              <a:gdLst/>
              <a:ahLst/>
              <a:cxnLst/>
              <a:rect l="l" t="t" r="r" b="b"/>
              <a:pathLst>
                <a:path w="2971800" h="111760" extrusionOk="0">
                  <a:moveTo>
                    <a:pt x="0" y="0"/>
                  </a:moveTo>
                  <a:lnTo>
                    <a:pt x="0" y="111252"/>
                  </a:lnTo>
                </a:path>
                <a:path w="2971800" h="111760" extrusionOk="0">
                  <a:moveTo>
                    <a:pt x="990600" y="0"/>
                  </a:moveTo>
                  <a:lnTo>
                    <a:pt x="990600" y="111252"/>
                  </a:lnTo>
                </a:path>
                <a:path w="2971800" h="111760" extrusionOk="0">
                  <a:moveTo>
                    <a:pt x="1981200" y="0"/>
                  </a:moveTo>
                  <a:lnTo>
                    <a:pt x="1981200" y="111252"/>
                  </a:lnTo>
                </a:path>
                <a:path w="2971800" h="111760" extrusionOk="0">
                  <a:moveTo>
                    <a:pt x="2971800" y="0"/>
                  </a:moveTo>
                  <a:lnTo>
                    <a:pt x="2971800" y="111252"/>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23dba7cce39_0_1316"/>
            <p:cNvSpPr/>
            <p:nvPr/>
          </p:nvSpPr>
          <p:spPr>
            <a:xfrm>
              <a:off x="4169664" y="2980943"/>
              <a:ext cx="4706620" cy="74930"/>
            </a:xfrm>
            <a:custGeom>
              <a:avLst/>
              <a:gdLst/>
              <a:ahLst/>
              <a:cxnLst/>
              <a:rect l="l" t="t" r="r" b="b"/>
              <a:pathLst>
                <a:path w="4706620" h="74930" extrusionOk="0">
                  <a:moveTo>
                    <a:pt x="4706112" y="0"/>
                  </a:moveTo>
                  <a:lnTo>
                    <a:pt x="0" y="0"/>
                  </a:lnTo>
                  <a:lnTo>
                    <a:pt x="0" y="74675"/>
                  </a:lnTo>
                  <a:lnTo>
                    <a:pt x="4706112" y="74675"/>
                  </a:lnTo>
                  <a:lnTo>
                    <a:pt x="4706112"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g23dba7cce39_0_1316"/>
            <p:cNvSpPr/>
            <p:nvPr/>
          </p:nvSpPr>
          <p:spPr>
            <a:xfrm>
              <a:off x="4913376" y="2497835"/>
              <a:ext cx="0" cy="297180"/>
            </a:xfrm>
            <a:custGeom>
              <a:avLst/>
              <a:gdLst/>
              <a:ahLst/>
              <a:cxnLst/>
              <a:rect l="l" t="t" r="r" b="b"/>
              <a:pathLst>
                <a:path w="120000" h="297180" extrusionOk="0">
                  <a:moveTo>
                    <a:pt x="0" y="185927"/>
                  </a:moveTo>
                  <a:lnTo>
                    <a:pt x="0" y="297179"/>
                  </a:lnTo>
                </a:path>
                <a:path w="120000" h="29718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23dba7cce39_0_1316"/>
            <p:cNvSpPr/>
            <p:nvPr/>
          </p:nvSpPr>
          <p:spPr>
            <a:xfrm>
              <a:off x="3922776" y="2609087"/>
              <a:ext cx="1816735" cy="74930"/>
            </a:xfrm>
            <a:custGeom>
              <a:avLst/>
              <a:gdLst/>
              <a:ahLst/>
              <a:cxnLst/>
              <a:rect l="l" t="t" r="r" b="b"/>
              <a:pathLst>
                <a:path w="1816735" h="74930" extrusionOk="0">
                  <a:moveTo>
                    <a:pt x="1816608" y="0"/>
                  </a:moveTo>
                  <a:lnTo>
                    <a:pt x="0" y="0"/>
                  </a:lnTo>
                  <a:lnTo>
                    <a:pt x="0" y="74675"/>
                  </a:lnTo>
                  <a:lnTo>
                    <a:pt x="1816608" y="74675"/>
                  </a:lnTo>
                  <a:lnTo>
                    <a:pt x="1816608"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23dba7cce39_0_1316"/>
            <p:cNvSpPr/>
            <p:nvPr/>
          </p:nvSpPr>
          <p:spPr>
            <a:xfrm>
              <a:off x="4913376" y="2313431"/>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3dba7cce39_0_1316"/>
            <p:cNvSpPr/>
            <p:nvPr/>
          </p:nvSpPr>
          <p:spPr>
            <a:xfrm>
              <a:off x="3922776" y="2424683"/>
              <a:ext cx="1445260" cy="73660"/>
            </a:xfrm>
            <a:custGeom>
              <a:avLst/>
              <a:gdLst/>
              <a:ahLst/>
              <a:cxnLst/>
              <a:rect l="l" t="t" r="r" b="b"/>
              <a:pathLst>
                <a:path w="1445260" h="73660" extrusionOk="0">
                  <a:moveTo>
                    <a:pt x="1444752" y="0"/>
                  </a:moveTo>
                  <a:lnTo>
                    <a:pt x="0" y="0"/>
                  </a:lnTo>
                  <a:lnTo>
                    <a:pt x="0" y="73151"/>
                  </a:lnTo>
                  <a:lnTo>
                    <a:pt x="1444752" y="73151"/>
                  </a:lnTo>
                  <a:lnTo>
                    <a:pt x="1444752"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23dba7cce39_0_1316"/>
            <p:cNvSpPr/>
            <p:nvPr/>
          </p:nvSpPr>
          <p:spPr>
            <a:xfrm>
              <a:off x="4913376" y="2127503"/>
              <a:ext cx="0" cy="111760"/>
            </a:xfrm>
            <a:custGeom>
              <a:avLst/>
              <a:gdLst/>
              <a:ahLst/>
              <a:cxnLst/>
              <a:rect l="l" t="t" r="r" b="b"/>
              <a:pathLst>
                <a:path w="120000" h="11176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g23dba7cce39_0_1316"/>
            <p:cNvSpPr/>
            <p:nvPr/>
          </p:nvSpPr>
          <p:spPr>
            <a:xfrm>
              <a:off x="3922776" y="2238755"/>
              <a:ext cx="1507489" cy="74930"/>
            </a:xfrm>
            <a:custGeom>
              <a:avLst/>
              <a:gdLst/>
              <a:ahLst/>
              <a:cxnLst/>
              <a:rect l="l" t="t" r="r" b="b"/>
              <a:pathLst>
                <a:path w="1507489" h="74930" extrusionOk="0">
                  <a:moveTo>
                    <a:pt x="1507236" y="0"/>
                  </a:moveTo>
                  <a:lnTo>
                    <a:pt x="0" y="0"/>
                  </a:lnTo>
                  <a:lnTo>
                    <a:pt x="0" y="74676"/>
                  </a:lnTo>
                  <a:lnTo>
                    <a:pt x="1507236" y="74676"/>
                  </a:lnTo>
                  <a:lnTo>
                    <a:pt x="1507236"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23dba7cce39_0_1316"/>
            <p:cNvSpPr/>
            <p:nvPr/>
          </p:nvSpPr>
          <p:spPr>
            <a:xfrm>
              <a:off x="4913376" y="1996439"/>
              <a:ext cx="0" cy="56514"/>
            </a:xfrm>
            <a:custGeom>
              <a:avLst/>
              <a:gdLst/>
              <a:ahLst/>
              <a:cxnLst/>
              <a:rect l="l" t="t" r="r" b="b"/>
              <a:pathLst>
                <a:path w="120000" h="56514" extrusionOk="0">
                  <a:moveTo>
                    <a:pt x="0" y="0"/>
                  </a:moveTo>
                  <a:lnTo>
                    <a:pt x="0" y="56387"/>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23dba7cce39_0_1316"/>
            <p:cNvSpPr/>
            <p:nvPr/>
          </p:nvSpPr>
          <p:spPr>
            <a:xfrm>
              <a:off x="3922776" y="2052827"/>
              <a:ext cx="1350645" cy="74930"/>
            </a:xfrm>
            <a:custGeom>
              <a:avLst/>
              <a:gdLst/>
              <a:ahLst/>
              <a:cxnLst/>
              <a:rect l="l" t="t" r="r" b="b"/>
              <a:pathLst>
                <a:path w="1350645" h="74930" extrusionOk="0">
                  <a:moveTo>
                    <a:pt x="1350264" y="0"/>
                  </a:moveTo>
                  <a:lnTo>
                    <a:pt x="0" y="0"/>
                  </a:lnTo>
                  <a:lnTo>
                    <a:pt x="0" y="74675"/>
                  </a:lnTo>
                  <a:lnTo>
                    <a:pt x="1350264" y="74675"/>
                  </a:lnTo>
                  <a:lnTo>
                    <a:pt x="1350264"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23dba7cce39_0_1316"/>
            <p:cNvSpPr/>
            <p:nvPr/>
          </p:nvSpPr>
          <p:spPr>
            <a:xfrm>
              <a:off x="5903976" y="2497835"/>
              <a:ext cx="0" cy="297180"/>
            </a:xfrm>
            <a:custGeom>
              <a:avLst/>
              <a:gdLst/>
              <a:ahLst/>
              <a:cxnLst/>
              <a:rect l="l" t="t" r="r" b="b"/>
              <a:pathLst>
                <a:path w="120000" h="297180" extrusionOk="0">
                  <a:moveTo>
                    <a:pt x="0" y="185927"/>
                  </a:moveTo>
                  <a:lnTo>
                    <a:pt x="0" y="297179"/>
                  </a:lnTo>
                </a:path>
                <a:path w="120000" h="297180" extrusionOk="0">
                  <a:moveTo>
                    <a:pt x="0" y="0"/>
                  </a:moveTo>
                  <a:lnTo>
                    <a:pt x="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g23dba7cce39_0_1316"/>
            <p:cNvSpPr/>
            <p:nvPr/>
          </p:nvSpPr>
          <p:spPr>
            <a:xfrm>
              <a:off x="5273040" y="2052827"/>
              <a:ext cx="962025" cy="631189"/>
            </a:xfrm>
            <a:custGeom>
              <a:avLst/>
              <a:gdLst/>
              <a:ahLst/>
              <a:cxnLst/>
              <a:rect l="l" t="t" r="r" b="b"/>
              <a:pathLst>
                <a:path w="962025" h="631189" extrusionOk="0">
                  <a:moveTo>
                    <a:pt x="150876" y="0"/>
                  </a:moveTo>
                  <a:lnTo>
                    <a:pt x="0" y="0"/>
                  </a:lnTo>
                  <a:lnTo>
                    <a:pt x="0" y="74676"/>
                  </a:lnTo>
                  <a:lnTo>
                    <a:pt x="150876" y="74676"/>
                  </a:lnTo>
                  <a:lnTo>
                    <a:pt x="150876" y="0"/>
                  </a:lnTo>
                  <a:close/>
                </a:path>
                <a:path w="962025" h="631189" extrusionOk="0">
                  <a:moveTo>
                    <a:pt x="300228" y="371856"/>
                  </a:moveTo>
                  <a:lnTo>
                    <a:pt x="94488" y="371856"/>
                  </a:lnTo>
                  <a:lnTo>
                    <a:pt x="94488" y="445008"/>
                  </a:lnTo>
                  <a:lnTo>
                    <a:pt x="300228" y="445008"/>
                  </a:lnTo>
                  <a:lnTo>
                    <a:pt x="300228" y="371856"/>
                  </a:lnTo>
                  <a:close/>
                </a:path>
                <a:path w="962025" h="631189" extrusionOk="0">
                  <a:moveTo>
                    <a:pt x="371856" y="185928"/>
                  </a:moveTo>
                  <a:lnTo>
                    <a:pt x="156972" y="185928"/>
                  </a:lnTo>
                  <a:lnTo>
                    <a:pt x="156972" y="260604"/>
                  </a:lnTo>
                  <a:lnTo>
                    <a:pt x="371856" y="260604"/>
                  </a:lnTo>
                  <a:lnTo>
                    <a:pt x="371856" y="185928"/>
                  </a:lnTo>
                  <a:close/>
                </a:path>
                <a:path w="962025" h="631189" extrusionOk="0">
                  <a:moveTo>
                    <a:pt x="961644" y="556260"/>
                  </a:moveTo>
                  <a:lnTo>
                    <a:pt x="466344" y="556260"/>
                  </a:lnTo>
                  <a:lnTo>
                    <a:pt x="466344" y="630936"/>
                  </a:lnTo>
                  <a:lnTo>
                    <a:pt x="961644" y="630936"/>
                  </a:lnTo>
                  <a:lnTo>
                    <a:pt x="961644" y="55626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23dba7cce39_0_1316"/>
            <p:cNvSpPr/>
            <p:nvPr/>
          </p:nvSpPr>
          <p:spPr>
            <a:xfrm>
              <a:off x="6894576" y="2683763"/>
              <a:ext cx="990600" cy="111760"/>
            </a:xfrm>
            <a:custGeom>
              <a:avLst/>
              <a:gdLst/>
              <a:ahLst/>
              <a:cxnLst/>
              <a:rect l="l" t="t" r="r" b="b"/>
              <a:pathLst>
                <a:path w="990600" h="111760" extrusionOk="0">
                  <a:moveTo>
                    <a:pt x="0" y="0"/>
                  </a:moveTo>
                  <a:lnTo>
                    <a:pt x="0" y="111251"/>
                  </a:lnTo>
                </a:path>
                <a:path w="990600" h="111760" extrusionOk="0">
                  <a:moveTo>
                    <a:pt x="990600" y="0"/>
                  </a:moveTo>
                  <a:lnTo>
                    <a:pt x="9906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23dba7cce39_0_1316"/>
            <p:cNvSpPr/>
            <p:nvPr/>
          </p:nvSpPr>
          <p:spPr>
            <a:xfrm>
              <a:off x="3922776" y="2795015"/>
              <a:ext cx="4953000" cy="74930"/>
            </a:xfrm>
            <a:custGeom>
              <a:avLst/>
              <a:gdLst/>
              <a:ahLst/>
              <a:cxnLst/>
              <a:rect l="l" t="t" r="r" b="b"/>
              <a:pathLst>
                <a:path w="4953000" h="74930" extrusionOk="0">
                  <a:moveTo>
                    <a:pt x="4953000" y="0"/>
                  </a:moveTo>
                  <a:lnTo>
                    <a:pt x="0" y="0"/>
                  </a:lnTo>
                  <a:lnTo>
                    <a:pt x="0" y="74675"/>
                  </a:lnTo>
                  <a:lnTo>
                    <a:pt x="4953000" y="74675"/>
                  </a:lnTo>
                  <a:lnTo>
                    <a:pt x="4953000"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23dba7cce39_0_1316"/>
            <p:cNvSpPr/>
            <p:nvPr/>
          </p:nvSpPr>
          <p:spPr>
            <a:xfrm>
              <a:off x="6894576" y="2497835"/>
              <a:ext cx="990600" cy="111760"/>
            </a:xfrm>
            <a:custGeom>
              <a:avLst/>
              <a:gdLst/>
              <a:ahLst/>
              <a:cxnLst/>
              <a:rect l="l" t="t" r="r" b="b"/>
              <a:pathLst>
                <a:path w="990600" h="111760" extrusionOk="0">
                  <a:moveTo>
                    <a:pt x="0" y="0"/>
                  </a:moveTo>
                  <a:lnTo>
                    <a:pt x="0" y="111251"/>
                  </a:lnTo>
                </a:path>
                <a:path w="990600" h="111760" extrusionOk="0">
                  <a:moveTo>
                    <a:pt x="990600" y="0"/>
                  </a:moveTo>
                  <a:lnTo>
                    <a:pt x="9906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g23dba7cce39_0_1316"/>
            <p:cNvSpPr/>
            <p:nvPr/>
          </p:nvSpPr>
          <p:spPr>
            <a:xfrm>
              <a:off x="6234683" y="2609087"/>
              <a:ext cx="2641600" cy="74930"/>
            </a:xfrm>
            <a:custGeom>
              <a:avLst/>
              <a:gdLst/>
              <a:ahLst/>
              <a:cxnLst/>
              <a:rect l="l" t="t" r="r" b="b"/>
              <a:pathLst>
                <a:path w="2641600" h="74930" extrusionOk="0">
                  <a:moveTo>
                    <a:pt x="2641091" y="0"/>
                  </a:moveTo>
                  <a:lnTo>
                    <a:pt x="0" y="0"/>
                  </a:lnTo>
                  <a:lnTo>
                    <a:pt x="0" y="74675"/>
                  </a:lnTo>
                  <a:lnTo>
                    <a:pt x="2641091" y="74675"/>
                  </a:lnTo>
                  <a:lnTo>
                    <a:pt x="2641091"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23dba7cce39_0_1316"/>
            <p:cNvSpPr/>
            <p:nvPr/>
          </p:nvSpPr>
          <p:spPr>
            <a:xfrm>
              <a:off x="5903976" y="2313431"/>
              <a:ext cx="1981200" cy="111760"/>
            </a:xfrm>
            <a:custGeom>
              <a:avLst/>
              <a:gdLst/>
              <a:ahLst/>
              <a:cxnLst/>
              <a:rect l="l" t="t" r="r" b="b"/>
              <a:pathLst>
                <a:path w="1981200" h="111760" extrusionOk="0">
                  <a:moveTo>
                    <a:pt x="0" y="0"/>
                  </a:moveTo>
                  <a:lnTo>
                    <a:pt x="0" y="111251"/>
                  </a:lnTo>
                </a:path>
                <a:path w="1981200" h="111760" extrusionOk="0">
                  <a:moveTo>
                    <a:pt x="990600" y="0"/>
                  </a:moveTo>
                  <a:lnTo>
                    <a:pt x="990600" y="111251"/>
                  </a:lnTo>
                </a:path>
                <a:path w="1981200" h="111760" extrusionOk="0">
                  <a:moveTo>
                    <a:pt x="1981200" y="0"/>
                  </a:moveTo>
                  <a:lnTo>
                    <a:pt x="19812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g23dba7cce39_0_1316"/>
            <p:cNvSpPr/>
            <p:nvPr/>
          </p:nvSpPr>
          <p:spPr>
            <a:xfrm>
              <a:off x="5573268" y="2424683"/>
              <a:ext cx="3302634" cy="73660"/>
            </a:xfrm>
            <a:custGeom>
              <a:avLst/>
              <a:gdLst/>
              <a:ahLst/>
              <a:cxnLst/>
              <a:rect l="l" t="t" r="r" b="b"/>
              <a:pathLst>
                <a:path w="3302634" h="73660" extrusionOk="0">
                  <a:moveTo>
                    <a:pt x="3302508" y="0"/>
                  </a:moveTo>
                  <a:lnTo>
                    <a:pt x="0" y="0"/>
                  </a:lnTo>
                  <a:lnTo>
                    <a:pt x="0" y="73151"/>
                  </a:lnTo>
                  <a:lnTo>
                    <a:pt x="3302508" y="73151"/>
                  </a:lnTo>
                  <a:lnTo>
                    <a:pt x="3302508"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23dba7cce39_0_1316"/>
            <p:cNvSpPr/>
            <p:nvPr/>
          </p:nvSpPr>
          <p:spPr>
            <a:xfrm>
              <a:off x="5903976" y="2127503"/>
              <a:ext cx="1981200" cy="111760"/>
            </a:xfrm>
            <a:custGeom>
              <a:avLst/>
              <a:gdLst/>
              <a:ahLst/>
              <a:cxnLst/>
              <a:rect l="l" t="t" r="r" b="b"/>
              <a:pathLst>
                <a:path w="1981200" h="111760" extrusionOk="0">
                  <a:moveTo>
                    <a:pt x="0" y="0"/>
                  </a:moveTo>
                  <a:lnTo>
                    <a:pt x="0" y="111251"/>
                  </a:lnTo>
                </a:path>
                <a:path w="1981200" h="111760" extrusionOk="0">
                  <a:moveTo>
                    <a:pt x="990600" y="0"/>
                  </a:moveTo>
                  <a:lnTo>
                    <a:pt x="990600" y="111251"/>
                  </a:lnTo>
                </a:path>
                <a:path w="1981200" h="111760" extrusionOk="0">
                  <a:moveTo>
                    <a:pt x="1981200" y="0"/>
                  </a:moveTo>
                  <a:lnTo>
                    <a:pt x="1981200" y="111251"/>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g23dba7cce39_0_1316"/>
            <p:cNvSpPr/>
            <p:nvPr/>
          </p:nvSpPr>
          <p:spPr>
            <a:xfrm>
              <a:off x="5644896" y="2238755"/>
              <a:ext cx="3230879" cy="74930"/>
            </a:xfrm>
            <a:custGeom>
              <a:avLst/>
              <a:gdLst/>
              <a:ahLst/>
              <a:cxnLst/>
              <a:rect l="l" t="t" r="r" b="b"/>
              <a:pathLst>
                <a:path w="3230879" h="74930" extrusionOk="0">
                  <a:moveTo>
                    <a:pt x="3230879" y="0"/>
                  </a:moveTo>
                  <a:lnTo>
                    <a:pt x="0" y="0"/>
                  </a:lnTo>
                  <a:lnTo>
                    <a:pt x="0" y="74676"/>
                  </a:lnTo>
                  <a:lnTo>
                    <a:pt x="3230879" y="74676"/>
                  </a:lnTo>
                  <a:lnTo>
                    <a:pt x="3230879"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23dba7cce39_0_1316"/>
            <p:cNvSpPr/>
            <p:nvPr/>
          </p:nvSpPr>
          <p:spPr>
            <a:xfrm>
              <a:off x="5903976" y="1996439"/>
              <a:ext cx="1981200" cy="56514"/>
            </a:xfrm>
            <a:custGeom>
              <a:avLst/>
              <a:gdLst/>
              <a:ahLst/>
              <a:cxnLst/>
              <a:rect l="l" t="t" r="r" b="b"/>
              <a:pathLst>
                <a:path w="1981200" h="56514" extrusionOk="0">
                  <a:moveTo>
                    <a:pt x="0" y="0"/>
                  </a:moveTo>
                  <a:lnTo>
                    <a:pt x="0" y="56387"/>
                  </a:lnTo>
                </a:path>
                <a:path w="1981200" h="56514" extrusionOk="0">
                  <a:moveTo>
                    <a:pt x="990600" y="0"/>
                  </a:moveTo>
                  <a:lnTo>
                    <a:pt x="990600" y="56387"/>
                  </a:lnTo>
                </a:path>
                <a:path w="1981200" h="56514" extrusionOk="0">
                  <a:moveTo>
                    <a:pt x="1981200" y="0"/>
                  </a:moveTo>
                  <a:lnTo>
                    <a:pt x="1981200" y="56387"/>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23dba7cce39_0_1316"/>
            <p:cNvSpPr/>
            <p:nvPr/>
          </p:nvSpPr>
          <p:spPr>
            <a:xfrm>
              <a:off x="5423916" y="2052827"/>
              <a:ext cx="3451859" cy="74930"/>
            </a:xfrm>
            <a:custGeom>
              <a:avLst/>
              <a:gdLst/>
              <a:ahLst/>
              <a:cxnLst/>
              <a:rect l="l" t="t" r="r" b="b"/>
              <a:pathLst>
                <a:path w="3451859" h="74930" extrusionOk="0">
                  <a:moveTo>
                    <a:pt x="3451860" y="0"/>
                  </a:moveTo>
                  <a:lnTo>
                    <a:pt x="0" y="0"/>
                  </a:lnTo>
                  <a:lnTo>
                    <a:pt x="0" y="74675"/>
                  </a:lnTo>
                  <a:lnTo>
                    <a:pt x="3451860" y="74675"/>
                  </a:lnTo>
                  <a:lnTo>
                    <a:pt x="3451860"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23dba7cce39_0_1316"/>
            <p:cNvSpPr/>
            <p:nvPr/>
          </p:nvSpPr>
          <p:spPr>
            <a:xfrm>
              <a:off x="3922776" y="1996439"/>
              <a:ext cx="0" cy="3342640"/>
            </a:xfrm>
            <a:custGeom>
              <a:avLst/>
              <a:gdLst/>
              <a:ahLst/>
              <a:cxnLst/>
              <a:rect l="l" t="t" r="r" b="b"/>
              <a:pathLst>
                <a:path w="120000" h="3342640" extrusionOk="0">
                  <a:moveTo>
                    <a:pt x="0" y="3342132"/>
                  </a:moveTo>
                  <a:lnTo>
                    <a:pt x="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4" name="Google Shape;844;g23dba7cce39_0_1316"/>
          <p:cNvSpPr txBox="1"/>
          <p:nvPr/>
        </p:nvSpPr>
        <p:spPr>
          <a:xfrm>
            <a:off x="3840226" y="5393182"/>
            <a:ext cx="165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0%</a:t>
            </a:r>
            <a:endParaRPr sz="900" b="0" i="0" u="none" strike="noStrike" cap="none">
              <a:solidFill>
                <a:srgbClr val="000000"/>
              </a:solidFill>
              <a:latin typeface="Calibri"/>
              <a:ea typeface="Calibri"/>
              <a:cs typeface="Calibri"/>
              <a:sym typeface="Calibri"/>
            </a:endParaRPr>
          </a:p>
        </p:txBody>
      </p:sp>
      <p:sp>
        <p:nvSpPr>
          <p:cNvPr id="845" name="Google Shape;845;g23dba7cce39_0_1316"/>
          <p:cNvSpPr txBox="1"/>
          <p:nvPr/>
        </p:nvSpPr>
        <p:spPr>
          <a:xfrm>
            <a:off x="4802251" y="5393182"/>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20%</a:t>
            </a:r>
            <a:endParaRPr sz="900" b="0" i="0" u="none" strike="noStrike" cap="none">
              <a:solidFill>
                <a:srgbClr val="000000"/>
              </a:solidFill>
              <a:latin typeface="Calibri"/>
              <a:ea typeface="Calibri"/>
              <a:cs typeface="Calibri"/>
              <a:sym typeface="Calibri"/>
            </a:endParaRPr>
          </a:p>
        </p:txBody>
      </p:sp>
      <p:sp>
        <p:nvSpPr>
          <p:cNvPr id="846" name="Google Shape;846;g23dba7cce39_0_1316"/>
          <p:cNvSpPr txBox="1"/>
          <p:nvPr/>
        </p:nvSpPr>
        <p:spPr>
          <a:xfrm>
            <a:off x="5174996" y="5393182"/>
            <a:ext cx="2084100" cy="404700"/>
          </a:xfrm>
          <a:prstGeom prst="rect">
            <a:avLst/>
          </a:prstGeom>
          <a:noFill/>
          <a:ln>
            <a:noFill/>
          </a:ln>
        </p:spPr>
        <p:txBody>
          <a:bodyPr spcFirstLastPara="1" wrap="square" lIns="0" tIns="12700" rIns="0" bIns="0" anchor="t" anchorCtr="0">
            <a:spAutoFit/>
          </a:bodyPr>
          <a:lstStyle/>
          <a:p>
            <a:pPr marL="630555"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40%	                            60%</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55"/>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Available today, but stockout in last 4 weeks</a:t>
            </a:r>
            <a:endParaRPr sz="900" b="0" i="0" u="none" strike="noStrike" cap="none">
              <a:solidFill>
                <a:srgbClr val="000000"/>
              </a:solidFill>
              <a:latin typeface="Calibri"/>
              <a:ea typeface="Calibri"/>
              <a:cs typeface="Calibri"/>
              <a:sym typeface="Calibri"/>
            </a:endParaRPr>
          </a:p>
        </p:txBody>
      </p:sp>
      <p:sp>
        <p:nvSpPr>
          <p:cNvPr id="847" name="Google Shape;847;g23dba7cce39_0_1316"/>
          <p:cNvSpPr txBox="1"/>
          <p:nvPr/>
        </p:nvSpPr>
        <p:spPr>
          <a:xfrm>
            <a:off x="7774940" y="5393182"/>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80%</a:t>
            </a:r>
            <a:endParaRPr sz="900" b="0" i="0" u="none" strike="noStrike" cap="none">
              <a:solidFill>
                <a:srgbClr val="000000"/>
              </a:solidFill>
              <a:latin typeface="Calibri"/>
              <a:ea typeface="Calibri"/>
              <a:cs typeface="Calibri"/>
              <a:sym typeface="Calibri"/>
            </a:endParaRPr>
          </a:p>
        </p:txBody>
      </p:sp>
      <p:sp>
        <p:nvSpPr>
          <p:cNvPr id="848" name="Google Shape;848;g23dba7cce39_0_1316"/>
          <p:cNvSpPr txBox="1"/>
          <p:nvPr/>
        </p:nvSpPr>
        <p:spPr>
          <a:xfrm>
            <a:off x="8736838" y="5393182"/>
            <a:ext cx="2814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100%</a:t>
            </a:r>
            <a:endParaRPr sz="900" b="0" i="0" u="none" strike="noStrike" cap="none">
              <a:solidFill>
                <a:srgbClr val="000000"/>
              </a:solidFill>
              <a:latin typeface="Calibri"/>
              <a:ea typeface="Calibri"/>
              <a:cs typeface="Calibri"/>
              <a:sym typeface="Calibri"/>
            </a:endParaRPr>
          </a:p>
        </p:txBody>
      </p:sp>
      <p:sp>
        <p:nvSpPr>
          <p:cNvPr id="849" name="Google Shape;849;g23dba7cce39_0_1316"/>
          <p:cNvSpPr txBox="1"/>
          <p:nvPr/>
        </p:nvSpPr>
        <p:spPr>
          <a:xfrm>
            <a:off x="971550" y="2002475"/>
            <a:ext cx="2868900" cy="3330600"/>
          </a:xfrm>
          <a:prstGeom prst="rect">
            <a:avLst/>
          </a:prstGeom>
          <a:noFill/>
          <a:ln>
            <a:noFill/>
          </a:ln>
        </p:spPr>
        <p:txBody>
          <a:bodyPr spcFirstLastPara="1" wrap="square" lIns="0" tIns="12700" rIns="0" bIns="0" anchor="t" anchorCtr="0">
            <a:spAutoFit/>
          </a:bodyPr>
          <a:lstStyle/>
          <a:p>
            <a:pPr marL="2221230" marR="5715" lvl="0" indent="-82550"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Distilled water</a:t>
            </a:r>
            <a:endParaRPr sz="900" b="0" i="0" u="none" strike="noStrike" cap="none">
              <a:solidFill>
                <a:srgbClr val="585858"/>
              </a:solidFill>
              <a:latin typeface="Calibri"/>
              <a:ea typeface="Calibri"/>
              <a:cs typeface="Calibri"/>
              <a:sym typeface="Calibri"/>
            </a:endParaRPr>
          </a:p>
          <a:p>
            <a:pPr marL="2221230" marR="5715" lvl="0" indent="-82550"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 </a:t>
            </a:r>
            <a:r>
              <a:rPr lang="en-CA" sz="900" b="1" i="0" u="none" strike="noStrike" cap="none">
                <a:solidFill>
                  <a:srgbClr val="0000FF"/>
                </a:solidFill>
                <a:latin typeface="Calibri"/>
                <a:ea typeface="Calibri"/>
                <a:cs typeface="Calibri"/>
                <a:sym typeface="Calibri"/>
              </a:rPr>
              <a:t>CPAP tubing</a:t>
            </a:r>
            <a:r>
              <a:rPr lang="en-CA" sz="900" b="0" i="0" u="none" strike="noStrike" cap="none">
                <a:solidFill>
                  <a:srgbClr val="585858"/>
                </a:solidFill>
                <a:latin typeface="Calibri"/>
                <a:ea typeface="Calibri"/>
                <a:cs typeface="Calibri"/>
                <a:sym typeface="Calibri"/>
              </a:rPr>
              <a:t>      CPAP prongs</a:t>
            </a:r>
            <a:endParaRPr sz="900" b="0" i="0" u="none" strike="noStrike" cap="none">
              <a:solidFill>
                <a:srgbClr val="000000"/>
              </a:solidFill>
              <a:latin typeface="Calibri"/>
              <a:ea typeface="Calibri"/>
              <a:cs typeface="Calibri"/>
              <a:sym typeface="Calibri"/>
            </a:endParaRPr>
          </a:p>
          <a:p>
            <a:pPr marL="1710000" marR="5080" lvl="0" indent="-276225" algn="r" rtl="0">
              <a:lnSpc>
                <a:spcPct val="135000"/>
              </a:lnSpc>
              <a:spcBef>
                <a:spcPts val="0"/>
              </a:spcBef>
              <a:spcAft>
                <a:spcPts val="0"/>
              </a:spcAft>
              <a:buClr>
                <a:srgbClr val="000000"/>
              </a:buClr>
              <a:buSzPts val="900"/>
              <a:buFont typeface="Arial"/>
              <a:buNone/>
            </a:pPr>
            <a:r>
              <a:rPr lang="en-CA" sz="900" b="1" i="0" u="none" strike="noStrike" cap="none">
                <a:solidFill>
                  <a:srgbClr val="0000FF"/>
                </a:solidFill>
                <a:latin typeface="Calibri"/>
                <a:ea typeface="Calibri"/>
                <a:cs typeface="Calibri"/>
                <a:sym typeface="Calibri"/>
              </a:rPr>
              <a:t>Regular standard cannula</a:t>
            </a:r>
            <a:r>
              <a:rPr lang="en-CA" sz="900" b="0" i="0" u="none" strike="noStrike" cap="none">
                <a:solidFill>
                  <a:srgbClr val="585858"/>
                </a:solidFill>
                <a:latin typeface="Calibri"/>
                <a:ea typeface="Calibri"/>
                <a:cs typeface="Calibri"/>
                <a:sym typeface="Calibri"/>
              </a:rPr>
              <a:t> Improvised cannula Neo Ram cannula Hudson Prong</a:t>
            </a:r>
            <a:endParaRPr sz="900" b="0" i="0" u="none" strike="noStrike" cap="none">
              <a:solidFill>
                <a:srgbClr val="000000"/>
              </a:solidFill>
              <a:latin typeface="Calibri"/>
              <a:ea typeface="Calibri"/>
              <a:cs typeface="Calibri"/>
              <a:sym typeface="Calibri"/>
            </a:endParaRPr>
          </a:p>
          <a:p>
            <a:pPr marL="0" marR="6350" lvl="0" indent="0" algn="r" rtl="0">
              <a:lnSpc>
                <a:spcPct val="135000"/>
              </a:lnSpc>
              <a:spcBef>
                <a:spcPts val="0"/>
              </a:spcBef>
              <a:spcAft>
                <a:spcPts val="0"/>
              </a:spcAft>
              <a:buClr>
                <a:srgbClr val="000000"/>
              </a:buClr>
              <a:buSzPts val="900"/>
              <a:buFont typeface="Arial"/>
              <a:buNone/>
            </a:pPr>
            <a:r>
              <a:rPr lang="en-CA" sz="900" b="1" i="0" u="none" strike="noStrike" cap="none">
                <a:solidFill>
                  <a:srgbClr val="0000FF"/>
                </a:solidFill>
                <a:latin typeface="Calibri"/>
                <a:ea typeface="Calibri"/>
                <a:cs typeface="Calibri"/>
                <a:sym typeface="Calibri"/>
              </a:rPr>
              <a:t>CPAP hats and associated accessories</a:t>
            </a:r>
            <a:endParaRPr sz="900" b="1" i="0" u="none" strike="noStrike" cap="none">
              <a:solidFill>
                <a:srgbClr val="0000FF"/>
              </a:solidFill>
              <a:latin typeface="Calibri"/>
              <a:ea typeface="Calibri"/>
              <a:cs typeface="Calibri"/>
              <a:sym typeface="Calibri"/>
            </a:endParaRPr>
          </a:p>
          <a:p>
            <a:pPr marL="0" marR="5715" lvl="0" indent="0"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Suction pump accessories</a:t>
            </a:r>
            <a:endParaRPr sz="900" b="0" i="0" u="none" strike="noStrike" cap="none">
              <a:solidFill>
                <a:srgbClr val="000000"/>
              </a:solidFill>
              <a:latin typeface="Calibri"/>
              <a:ea typeface="Calibri"/>
              <a:cs typeface="Calibri"/>
              <a:sym typeface="Calibri"/>
            </a:endParaRPr>
          </a:p>
          <a:p>
            <a:pPr marL="1539240" marR="5080" lvl="0" indent="521333"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Oxygen Cannula Oxygen concentrator filters Nasal prongs (2 mm)</a:t>
            </a:r>
            <a:endParaRPr sz="900" b="0" i="0" u="none" strike="noStrike" cap="none">
              <a:solidFill>
                <a:srgbClr val="000000"/>
              </a:solidFill>
              <a:latin typeface="Calibri"/>
              <a:ea typeface="Calibri"/>
              <a:cs typeface="Calibri"/>
              <a:sym typeface="Calibri"/>
            </a:endParaRPr>
          </a:p>
          <a:p>
            <a:pPr marL="1005839" marR="6350" lvl="0" indent="844550"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Nasal prongs (1 mm) Resuscitation mannequin (for practice)</a:t>
            </a:r>
            <a:endParaRPr sz="900" b="0" i="0" u="none" strike="noStrike" cap="none">
              <a:solidFill>
                <a:srgbClr val="000000"/>
              </a:solidFill>
              <a:latin typeface="Calibri"/>
              <a:ea typeface="Calibri"/>
              <a:cs typeface="Calibri"/>
              <a:sym typeface="Calibri"/>
            </a:endParaRPr>
          </a:p>
          <a:p>
            <a:pPr marL="1567180" marR="5080" lvl="0" indent="412818"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Penguin sucker</a:t>
            </a:r>
            <a:endParaRPr sz="900" b="0" i="0" u="none" strike="noStrike" cap="none">
              <a:solidFill>
                <a:srgbClr val="585858"/>
              </a:solidFill>
              <a:latin typeface="Calibri"/>
              <a:ea typeface="Calibri"/>
              <a:cs typeface="Calibri"/>
              <a:sym typeface="Calibri"/>
            </a:endParaRPr>
          </a:p>
          <a:p>
            <a:pPr marL="899999" marR="5080" lvl="0" indent="409575"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Probes for patient monitor</a:t>
            </a:r>
            <a:endParaRPr sz="900" b="1" i="0" u="none" strike="noStrike" cap="none">
              <a:solidFill>
                <a:srgbClr val="0000FF"/>
              </a:solidFill>
              <a:latin typeface="Calibri"/>
              <a:ea typeface="Calibri"/>
              <a:cs typeface="Calibri"/>
              <a:sym typeface="Calibri"/>
            </a:endParaRPr>
          </a:p>
          <a:p>
            <a:pPr marL="0" marR="6350" lvl="0" indent="0" algn="r" rtl="0">
              <a:lnSpc>
                <a:spcPct val="135000"/>
              </a:lnSpc>
              <a:spcBef>
                <a:spcPts val="0"/>
              </a:spcBef>
              <a:spcAft>
                <a:spcPts val="0"/>
              </a:spcAft>
              <a:buClr>
                <a:srgbClr val="000000"/>
              </a:buClr>
              <a:buSzPts val="900"/>
              <a:buFont typeface="Arial"/>
              <a:buNone/>
            </a:pPr>
            <a:r>
              <a:rPr lang="en-CA" sz="900" b="1" i="0" u="none" strike="noStrike" cap="none">
                <a:solidFill>
                  <a:srgbClr val="0000FF"/>
                </a:solidFill>
                <a:latin typeface="Calibri"/>
                <a:ea typeface="Calibri"/>
                <a:cs typeface="Calibri"/>
                <a:sym typeface="Calibri"/>
              </a:rPr>
              <a:t>Neonatal sized pulse oximetry probes/sensors (consumable)</a:t>
            </a:r>
            <a:endParaRPr sz="900" b="1" i="0" u="none" strike="noStrike" cap="none">
              <a:solidFill>
                <a:srgbClr val="0000FF"/>
              </a:solidFill>
              <a:latin typeface="Calibri"/>
              <a:ea typeface="Calibri"/>
              <a:cs typeface="Calibri"/>
              <a:sym typeface="Calibri"/>
            </a:endParaRPr>
          </a:p>
          <a:p>
            <a:pPr marL="0" marR="5080" lvl="0" indent="0" algn="r" rtl="0">
              <a:lnSpc>
                <a:spcPct val="135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Oxygen tubing</a:t>
            </a:r>
            <a:endParaRPr sz="900" b="0" i="0" u="none" strike="noStrike" cap="none">
              <a:solidFill>
                <a:srgbClr val="000000"/>
              </a:solidFill>
              <a:latin typeface="Calibri"/>
              <a:ea typeface="Calibri"/>
              <a:cs typeface="Calibri"/>
              <a:sym typeface="Calibri"/>
            </a:endParaRPr>
          </a:p>
        </p:txBody>
      </p:sp>
      <p:sp>
        <p:nvSpPr>
          <p:cNvPr id="850" name="Google Shape;850;g23dba7cce39_0_1316"/>
          <p:cNvSpPr txBox="1"/>
          <p:nvPr/>
        </p:nvSpPr>
        <p:spPr>
          <a:xfrm>
            <a:off x="838522" y="1477690"/>
            <a:ext cx="6267900" cy="381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585858"/>
                </a:solidFill>
                <a:latin typeface="Calibri"/>
                <a:ea typeface="Calibri"/>
                <a:cs typeface="Calibri"/>
                <a:sym typeface="Calibri"/>
              </a:rPr>
              <a:t>Availability of consumables for neonatal care</a:t>
            </a:r>
            <a:endParaRPr sz="2400" b="0" i="0" u="none" strike="noStrike" cap="none">
              <a:solidFill>
                <a:srgbClr val="000000"/>
              </a:solidFill>
              <a:latin typeface="Calibri"/>
              <a:ea typeface="Calibri"/>
              <a:cs typeface="Calibri"/>
              <a:sym typeface="Calibri"/>
            </a:endParaRPr>
          </a:p>
        </p:txBody>
      </p:sp>
      <p:sp>
        <p:nvSpPr>
          <p:cNvPr id="851" name="Google Shape;851;g23dba7cce39_0_1316"/>
          <p:cNvSpPr/>
          <p:nvPr/>
        </p:nvSpPr>
        <p:spPr>
          <a:xfrm>
            <a:off x="2503932" y="5708903"/>
            <a:ext cx="62864" cy="62864"/>
          </a:xfrm>
          <a:custGeom>
            <a:avLst/>
            <a:gdLst/>
            <a:ahLst/>
            <a:cxnLst/>
            <a:rect l="l" t="t" r="r" b="b"/>
            <a:pathLst>
              <a:path w="62864" h="62864" extrusionOk="0">
                <a:moveTo>
                  <a:pt x="62483" y="0"/>
                </a:moveTo>
                <a:lnTo>
                  <a:pt x="0" y="0"/>
                </a:lnTo>
                <a:lnTo>
                  <a:pt x="0" y="62484"/>
                </a:lnTo>
                <a:lnTo>
                  <a:pt x="62483" y="62484"/>
                </a:lnTo>
                <a:lnTo>
                  <a:pt x="62483" y="0"/>
                </a:lnTo>
                <a:close/>
              </a:path>
            </a:pathLst>
          </a:custGeom>
          <a:solidFill>
            <a:srgbClr val="7792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g23dba7cce39_0_1316"/>
          <p:cNvSpPr txBox="1"/>
          <p:nvPr/>
        </p:nvSpPr>
        <p:spPr>
          <a:xfrm>
            <a:off x="2580258" y="5645911"/>
            <a:ext cx="22173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Available today and no stockout in last 4 weeks</a:t>
            </a:r>
            <a:endParaRPr sz="900" b="0" i="0" u="none" strike="noStrike" cap="none">
              <a:solidFill>
                <a:srgbClr val="000000"/>
              </a:solidFill>
              <a:latin typeface="Calibri"/>
              <a:ea typeface="Calibri"/>
              <a:cs typeface="Calibri"/>
              <a:sym typeface="Calibri"/>
            </a:endParaRPr>
          </a:p>
        </p:txBody>
      </p:sp>
      <p:sp>
        <p:nvSpPr>
          <p:cNvPr id="853" name="Google Shape;853;g23dba7cce39_0_1316"/>
          <p:cNvSpPr/>
          <p:nvPr/>
        </p:nvSpPr>
        <p:spPr>
          <a:xfrm>
            <a:off x="5097779" y="5708903"/>
            <a:ext cx="62864" cy="62864"/>
          </a:xfrm>
          <a:custGeom>
            <a:avLst/>
            <a:gdLst/>
            <a:ahLst/>
            <a:cxnLst/>
            <a:rect l="l" t="t" r="r" b="b"/>
            <a:pathLst>
              <a:path w="62864" h="62864" extrusionOk="0">
                <a:moveTo>
                  <a:pt x="62484" y="0"/>
                </a:moveTo>
                <a:lnTo>
                  <a:pt x="0" y="0"/>
                </a:lnTo>
                <a:lnTo>
                  <a:pt x="0" y="62484"/>
                </a:lnTo>
                <a:lnTo>
                  <a:pt x="62484" y="62484"/>
                </a:lnTo>
                <a:lnTo>
                  <a:pt x="62484" y="0"/>
                </a:lnTo>
                <a:close/>
              </a:path>
            </a:pathLst>
          </a:custGeom>
          <a:solidFill>
            <a:srgbClr val="C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23dba7cce39_0_1316"/>
          <p:cNvSpPr/>
          <p:nvPr/>
        </p:nvSpPr>
        <p:spPr>
          <a:xfrm>
            <a:off x="7557516" y="5708903"/>
            <a:ext cx="64134" cy="62864"/>
          </a:xfrm>
          <a:custGeom>
            <a:avLst/>
            <a:gdLst/>
            <a:ahLst/>
            <a:cxnLst/>
            <a:rect l="l" t="t" r="r" b="b"/>
            <a:pathLst>
              <a:path w="64134" h="62864" extrusionOk="0">
                <a:moveTo>
                  <a:pt x="64007" y="0"/>
                </a:moveTo>
                <a:lnTo>
                  <a:pt x="0" y="0"/>
                </a:lnTo>
                <a:lnTo>
                  <a:pt x="0" y="62484"/>
                </a:lnTo>
                <a:lnTo>
                  <a:pt x="64007" y="62484"/>
                </a:lnTo>
                <a:lnTo>
                  <a:pt x="64007" y="0"/>
                </a:lnTo>
                <a:close/>
              </a:path>
            </a:pathLst>
          </a:custGeom>
          <a:solidFill>
            <a:srgbClr val="1F48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g23dba7cce39_0_1316"/>
          <p:cNvSpPr txBox="1"/>
          <p:nvPr/>
        </p:nvSpPr>
        <p:spPr>
          <a:xfrm>
            <a:off x="7635620" y="5645911"/>
            <a:ext cx="9264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585858"/>
                </a:solidFill>
                <a:latin typeface="Calibri"/>
                <a:ea typeface="Calibri"/>
                <a:cs typeface="Calibri"/>
                <a:sym typeface="Calibri"/>
              </a:rPr>
              <a:t>Not available today</a:t>
            </a: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23dba7cce39_0_1406"/>
          <p:cNvSpPr txBox="1">
            <a:spLocks noGrp="1"/>
          </p:cNvSpPr>
          <p:nvPr>
            <p:ph type="title"/>
          </p:nvPr>
        </p:nvSpPr>
        <p:spPr>
          <a:xfrm>
            <a:off x="418641" y="296886"/>
            <a:ext cx="10935300" cy="894600"/>
          </a:xfrm>
          <a:prstGeom prst="rect">
            <a:avLst/>
          </a:prstGeom>
          <a:noFill/>
          <a:ln>
            <a:noFill/>
          </a:ln>
        </p:spPr>
        <p:txBody>
          <a:bodyPr spcFirstLastPara="1" wrap="square" lIns="0" tIns="215050" rIns="0" bIns="0" anchor="ctr" anchorCtr="0">
            <a:spAutoFit/>
          </a:bodyPr>
          <a:lstStyle/>
          <a:p>
            <a:pPr marL="393065" lvl="0" indent="0" algn="l" rtl="0">
              <a:lnSpc>
                <a:spcPct val="100000"/>
              </a:lnSpc>
              <a:spcBef>
                <a:spcPts val="100"/>
              </a:spcBef>
              <a:spcAft>
                <a:spcPts val="0"/>
              </a:spcAft>
              <a:buSzPts val="1800"/>
              <a:buNone/>
            </a:pPr>
            <a:r>
              <a:rPr lang="en-CA"/>
              <a:t>Maintenance and Repair</a:t>
            </a:r>
            <a:endParaRPr/>
          </a:p>
        </p:txBody>
      </p:sp>
      <p:grpSp>
        <p:nvGrpSpPr>
          <p:cNvPr id="861" name="Google Shape;861;g23dba7cce39_0_1406"/>
          <p:cNvGrpSpPr/>
          <p:nvPr/>
        </p:nvGrpSpPr>
        <p:grpSpPr>
          <a:xfrm>
            <a:off x="1333500" y="2240279"/>
            <a:ext cx="7248525" cy="2981325"/>
            <a:chOff x="1333500" y="2240279"/>
            <a:chExt cx="7248525" cy="2981325"/>
          </a:xfrm>
        </p:grpSpPr>
        <p:sp>
          <p:nvSpPr>
            <p:cNvPr id="862" name="Google Shape;862;g23dba7cce39_0_1406"/>
            <p:cNvSpPr/>
            <p:nvPr/>
          </p:nvSpPr>
          <p:spPr>
            <a:xfrm>
              <a:off x="3218688" y="2240279"/>
              <a:ext cx="4928870" cy="2981325"/>
            </a:xfrm>
            <a:custGeom>
              <a:avLst/>
              <a:gdLst/>
              <a:ahLst/>
              <a:cxnLst/>
              <a:rect l="l" t="t" r="r" b="b"/>
              <a:pathLst>
                <a:path w="4928870" h="2981325" extrusionOk="0">
                  <a:moveTo>
                    <a:pt x="579120" y="2767584"/>
                  </a:moveTo>
                  <a:lnTo>
                    <a:pt x="0" y="2767584"/>
                  </a:lnTo>
                  <a:lnTo>
                    <a:pt x="0" y="2980944"/>
                  </a:lnTo>
                  <a:lnTo>
                    <a:pt x="579120" y="2980944"/>
                  </a:lnTo>
                  <a:lnTo>
                    <a:pt x="579120" y="2767584"/>
                  </a:lnTo>
                  <a:close/>
                </a:path>
                <a:path w="4928870" h="2981325" extrusionOk="0">
                  <a:moveTo>
                    <a:pt x="2028444" y="2767584"/>
                  </a:moveTo>
                  <a:lnTo>
                    <a:pt x="1449324" y="2767584"/>
                  </a:lnTo>
                  <a:lnTo>
                    <a:pt x="1449324" y="2980944"/>
                  </a:lnTo>
                  <a:lnTo>
                    <a:pt x="2028444" y="2980944"/>
                  </a:lnTo>
                  <a:lnTo>
                    <a:pt x="2028444" y="2767584"/>
                  </a:lnTo>
                  <a:close/>
                </a:path>
                <a:path w="4928870" h="2981325" extrusionOk="0">
                  <a:moveTo>
                    <a:pt x="3479292" y="2342388"/>
                  </a:moveTo>
                  <a:lnTo>
                    <a:pt x="2898648" y="2342388"/>
                  </a:lnTo>
                  <a:lnTo>
                    <a:pt x="2898648" y="2980944"/>
                  </a:lnTo>
                  <a:lnTo>
                    <a:pt x="3479292" y="2980944"/>
                  </a:lnTo>
                  <a:lnTo>
                    <a:pt x="3479292" y="2342388"/>
                  </a:lnTo>
                  <a:close/>
                </a:path>
                <a:path w="4928870" h="2981325" extrusionOk="0">
                  <a:moveTo>
                    <a:pt x="4928616" y="0"/>
                  </a:moveTo>
                  <a:lnTo>
                    <a:pt x="4347972" y="0"/>
                  </a:lnTo>
                  <a:lnTo>
                    <a:pt x="4347972" y="2980944"/>
                  </a:lnTo>
                  <a:lnTo>
                    <a:pt x="4928616" y="2980944"/>
                  </a:lnTo>
                  <a:lnTo>
                    <a:pt x="4928616" y="0"/>
                  </a:lnTo>
                  <a:close/>
                </a:path>
              </a:pathLst>
            </a:custGeom>
            <a:solidFill>
              <a:srgbClr val="4F81B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g23dba7cce39_0_1406"/>
            <p:cNvSpPr/>
            <p:nvPr/>
          </p:nvSpPr>
          <p:spPr>
            <a:xfrm>
              <a:off x="1333500" y="5221223"/>
              <a:ext cx="7248525" cy="0"/>
            </a:xfrm>
            <a:custGeom>
              <a:avLst/>
              <a:gdLst/>
              <a:ahLst/>
              <a:cxnLst/>
              <a:rect l="l" t="t" r="r" b="b"/>
              <a:pathLst>
                <a:path w="7248525" h="120000" extrusionOk="0">
                  <a:moveTo>
                    <a:pt x="0" y="0"/>
                  </a:moveTo>
                  <a:lnTo>
                    <a:pt x="724814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4" name="Google Shape;864;g23dba7cce39_0_1406"/>
          <p:cNvSpPr txBox="1"/>
          <p:nvPr/>
        </p:nvSpPr>
        <p:spPr>
          <a:xfrm>
            <a:off x="1976754" y="5006085"/>
            <a:ext cx="165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0%</a:t>
            </a:r>
            <a:endParaRPr sz="900" b="0" i="0" u="none" strike="noStrike" cap="none">
              <a:solidFill>
                <a:srgbClr val="000000"/>
              </a:solidFill>
              <a:latin typeface="Calibri"/>
              <a:ea typeface="Calibri"/>
              <a:cs typeface="Calibri"/>
              <a:sym typeface="Calibri"/>
            </a:endParaRPr>
          </a:p>
        </p:txBody>
      </p:sp>
      <p:sp>
        <p:nvSpPr>
          <p:cNvPr id="865" name="Google Shape;865;g23dba7cce39_0_1406"/>
          <p:cNvSpPr txBox="1"/>
          <p:nvPr/>
        </p:nvSpPr>
        <p:spPr>
          <a:xfrm>
            <a:off x="3426333" y="4793360"/>
            <a:ext cx="165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6%</a:t>
            </a:r>
            <a:endParaRPr sz="900" b="0" i="0" u="none" strike="noStrike" cap="none">
              <a:solidFill>
                <a:srgbClr val="000000"/>
              </a:solidFill>
              <a:latin typeface="Calibri"/>
              <a:ea typeface="Calibri"/>
              <a:cs typeface="Calibri"/>
              <a:sym typeface="Calibri"/>
            </a:endParaRPr>
          </a:p>
        </p:txBody>
      </p:sp>
      <p:sp>
        <p:nvSpPr>
          <p:cNvPr id="866" name="Google Shape;866;g23dba7cce39_0_1406"/>
          <p:cNvSpPr txBox="1"/>
          <p:nvPr/>
        </p:nvSpPr>
        <p:spPr>
          <a:xfrm>
            <a:off x="4876038" y="4793360"/>
            <a:ext cx="1650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6%</a:t>
            </a:r>
            <a:endParaRPr sz="900" b="0" i="0" u="none" strike="noStrike" cap="none">
              <a:solidFill>
                <a:srgbClr val="000000"/>
              </a:solidFill>
              <a:latin typeface="Calibri"/>
              <a:ea typeface="Calibri"/>
              <a:cs typeface="Calibri"/>
              <a:sym typeface="Calibri"/>
            </a:endParaRPr>
          </a:p>
        </p:txBody>
      </p:sp>
      <p:sp>
        <p:nvSpPr>
          <p:cNvPr id="867" name="Google Shape;867;g23dba7cce39_0_1406"/>
          <p:cNvSpPr txBox="1"/>
          <p:nvPr/>
        </p:nvSpPr>
        <p:spPr>
          <a:xfrm>
            <a:off x="6296659" y="4367529"/>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18%</a:t>
            </a:r>
            <a:endParaRPr sz="900" b="0" i="0" u="none" strike="noStrike" cap="none">
              <a:solidFill>
                <a:srgbClr val="000000"/>
              </a:solidFill>
              <a:latin typeface="Calibri"/>
              <a:ea typeface="Calibri"/>
              <a:cs typeface="Calibri"/>
              <a:sym typeface="Calibri"/>
            </a:endParaRPr>
          </a:p>
        </p:txBody>
      </p:sp>
      <p:sp>
        <p:nvSpPr>
          <p:cNvPr id="868" name="Google Shape;868;g23dba7cce39_0_1406"/>
          <p:cNvSpPr txBox="1"/>
          <p:nvPr/>
        </p:nvSpPr>
        <p:spPr>
          <a:xfrm>
            <a:off x="7746238" y="2025777"/>
            <a:ext cx="2235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404040"/>
                </a:solidFill>
                <a:latin typeface="Calibri"/>
                <a:ea typeface="Calibri"/>
                <a:cs typeface="Calibri"/>
                <a:sym typeface="Calibri"/>
              </a:rPr>
              <a:t>82%</a:t>
            </a:r>
            <a:endParaRPr sz="900" b="0" i="0" u="none" strike="noStrike" cap="none">
              <a:solidFill>
                <a:srgbClr val="000000"/>
              </a:solidFill>
              <a:latin typeface="Calibri"/>
              <a:ea typeface="Calibri"/>
              <a:cs typeface="Calibri"/>
              <a:sym typeface="Calibri"/>
            </a:endParaRPr>
          </a:p>
        </p:txBody>
      </p:sp>
      <p:sp>
        <p:nvSpPr>
          <p:cNvPr id="869" name="Google Shape;869;g23dba7cce39_0_1406"/>
          <p:cNvSpPr txBox="1"/>
          <p:nvPr/>
        </p:nvSpPr>
        <p:spPr>
          <a:xfrm>
            <a:off x="1769745" y="5275021"/>
            <a:ext cx="7893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Oxygen analyzer</a:t>
            </a:r>
            <a:endParaRPr sz="1300" b="0" i="0" u="none" strike="noStrike" cap="none">
              <a:solidFill>
                <a:srgbClr val="000000"/>
              </a:solidFill>
              <a:latin typeface="Calibri"/>
              <a:ea typeface="Calibri"/>
              <a:cs typeface="Calibri"/>
              <a:sym typeface="Calibri"/>
            </a:endParaRPr>
          </a:p>
        </p:txBody>
      </p:sp>
      <p:sp>
        <p:nvSpPr>
          <p:cNvPr id="870" name="Google Shape;870;g23dba7cce39_0_1406"/>
          <p:cNvSpPr txBox="1"/>
          <p:nvPr/>
        </p:nvSpPr>
        <p:spPr>
          <a:xfrm>
            <a:off x="3062088" y="5275021"/>
            <a:ext cx="12159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Phototherapy radiometer</a:t>
            </a:r>
            <a:endParaRPr sz="1300" b="0" i="0" u="none" strike="noStrike" cap="none">
              <a:solidFill>
                <a:srgbClr val="000000"/>
              </a:solidFill>
              <a:latin typeface="Calibri"/>
              <a:ea typeface="Calibri"/>
              <a:cs typeface="Calibri"/>
              <a:sym typeface="Calibri"/>
            </a:endParaRPr>
          </a:p>
        </p:txBody>
      </p:sp>
      <p:sp>
        <p:nvSpPr>
          <p:cNvPr id="871" name="Google Shape;871;g23dba7cce39_0_1406"/>
          <p:cNvSpPr txBox="1"/>
          <p:nvPr/>
        </p:nvSpPr>
        <p:spPr>
          <a:xfrm>
            <a:off x="4277995" y="5275021"/>
            <a:ext cx="1360800" cy="615600"/>
          </a:xfrm>
          <a:prstGeom prst="rect">
            <a:avLst/>
          </a:prstGeom>
          <a:noFill/>
          <a:ln>
            <a:noFill/>
          </a:ln>
        </p:spPr>
        <p:txBody>
          <a:bodyPr spcFirstLastPara="1" wrap="square" lIns="0" tIns="12700"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Gas flow and pressure gauge</a:t>
            </a:r>
            <a:endParaRPr sz="1300" b="0" i="0" u="none" strike="noStrike" cap="none">
              <a:solidFill>
                <a:srgbClr val="000000"/>
              </a:solidFill>
              <a:latin typeface="Calibri"/>
              <a:ea typeface="Calibri"/>
              <a:cs typeface="Calibri"/>
              <a:sym typeface="Calibri"/>
            </a:endParaRPr>
          </a:p>
          <a:p>
            <a:pPr marL="0" marR="0" lvl="0" indent="0" algn="ctr" rtl="0">
              <a:lnSpc>
                <a:spcPct val="100000"/>
              </a:lnSpc>
              <a:spcBef>
                <a:spcPts val="2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analyzer</a:t>
            </a:r>
            <a:endParaRPr sz="1300" b="0" i="0" u="none" strike="noStrike" cap="none">
              <a:solidFill>
                <a:srgbClr val="000000"/>
              </a:solidFill>
              <a:latin typeface="Calibri"/>
              <a:ea typeface="Calibri"/>
              <a:cs typeface="Calibri"/>
              <a:sym typeface="Calibri"/>
            </a:endParaRPr>
          </a:p>
        </p:txBody>
      </p:sp>
      <p:sp>
        <p:nvSpPr>
          <p:cNvPr id="872" name="Google Shape;872;g23dba7cce39_0_1406"/>
          <p:cNvSpPr txBox="1"/>
          <p:nvPr/>
        </p:nvSpPr>
        <p:spPr>
          <a:xfrm>
            <a:off x="6030677" y="5275025"/>
            <a:ext cx="9912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Gun thermometer</a:t>
            </a:r>
            <a:endParaRPr sz="1300" b="0" i="0" u="none" strike="noStrike" cap="none">
              <a:solidFill>
                <a:srgbClr val="000000"/>
              </a:solidFill>
              <a:latin typeface="Calibri"/>
              <a:ea typeface="Calibri"/>
              <a:cs typeface="Calibri"/>
              <a:sym typeface="Calibri"/>
            </a:endParaRPr>
          </a:p>
        </p:txBody>
      </p:sp>
      <p:sp>
        <p:nvSpPr>
          <p:cNvPr id="873" name="Google Shape;873;g23dba7cce39_0_1406"/>
          <p:cNvSpPr txBox="1"/>
          <p:nvPr/>
        </p:nvSpPr>
        <p:spPr>
          <a:xfrm>
            <a:off x="7413752" y="5275021"/>
            <a:ext cx="888300" cy="4131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900"/>
              <a:buFont typeface="Arial"/>
              <a:buNone/>
            </a:pPr>
            <a:r>
              <a:rPr lang="en-CA" sz="1300" b="0" i="0" u="none" strike="noStrike" cap="none">
                <a:solidFill>
                  <a:srgbClr val="585858"/>
                </a:solidFill>
                <a:latin typeface="Calibri"/>
                <a:ea typeface="Calibri"/>
                <a:cs typeface="Calibri"/>
                <a:sym typeface="Calibri"/>
              </a:rPr>
              <a:t>None of the above</a:t>
            </a:r>
            <a:endParaRPr sz="1300" b="0" i="0" u="none" strike="noStrike" cap="none">
              <a:solidFill>
                <a:srgbClr val="000000"/>
              </a:solidFill>
              <a:latin typeface="Calibri"/>
              <a:ea typeface="Calibri"/>
              <a:cs typeface="Calibri"/>
              <a:sym typeface="Calibri"/>
            </a:endParaRPr>
          </a:p>
        </p:txBody>
      </p:sp>
      <p:sp>
        <p:nvSpPr>
          <p:cNvPr id="874" name="Google Shape;874;g23dba7cce39_0_1406"/>
          <p:cNvSpPr txBox="1"/>
          <p:nvPr/>
        </p:nvSpPr>
        <p:spPr>
          <a:xfrm>
            <a:off x="843533" y="1472178"/>
            <a:ext cx="6000900" cy="38160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CA" sz="2400" b="0" i="0" u="none" strike="noStrike" cap="none">
                <a:solidFill>
                  <a:srgbClr val="585858"/>
                </a:solidFill>
                <a:latin typeface="Calibri"/>
                <a:ea typeface="Calibri"/>
                <a:cs typeface="Calibri"/>
                <a:sym typeface="Calibri"/>
              </a:rPr>
              <a:t>Availability of performance and safety analyzers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3dba7cce39_0_1424"/>
          <p:cNvSpPr txBox="1">
            <a:spLocks noGrp="1"/>
          </p:cNvSpPr>
          <p:nvPr>
            <p:ph type="title"/>
          </p:nvPr>
        </p:nvSpPr>
        <p:spPr>
          <a:xfrm>
            <a:off x="418641" y="296886"/>
            <a:ext cx="10935300" cy="894600"/>
          </a:xfrm>
          <a:prstGeom prst="rect">
            <a:avLst/>
          </a:prstGeom>
          <a:noFill/>
          <a:ln>
            <a:noFill/>
          </a:ln>
        </p:spPr>
        <p:txBody>
          <a:bodyPr spcFirstLastPara="1" wrap="square" lIns="0" tIns="215050" rIns="0" bIns="0" anchor="ctr" anchorCtr="0">
            <a:spAutoFit/>
          </a:bodyPr>
          <a:lstStyle/>
          <a:p>
            <a:pPr marL="393065" lvl="0" indent="0" algn="l" rtl="0">
              <a:lnSpc>
                <a:spcPct val="100000"/>
              </a:lnSpc>
              <a:spcBef>
                <a:spcPts val="100"/>
              </a:spcBef>
              <a:spcAft>
                <a:spcPts val="0"/>
              </a:spcAft>
              <a:buSzPts val="1800"/>
              <a:buNone/>
            </a:pPr>
            <a:r>
              <a:rPr lang="en-CA"/>
              <a:t>Human Resources</a:t>
            </a:r>
            <a:endParaRPr/>
          </a:p>
        </p:txBody>
      </p:sp>
      <p:graphicFrame>
        <p:nvGraphicFramePr>
          <p:cNvPr id="880" name="Google Shape;880;g23dba7cce39_0_1424"/>
          <p:cNvGraphicFramePr/>
          <p:nvPr/>
        </p:nvGraphicFramePr>
        <p:xfrm>
          <a:off x="828040" y="2485642"/>
          <a:ext cx="3000000" cy="3000000"/>
        </p:xfrm>
        <a:graphic>
          <a:graphicData uri="http://schemas.openxmlformats.org/drawingml/2006/table">
            <a:tbl>
              <a:tblPr firstRow="1" bandRow="1">
                <a:noFill/>
                <a:tableStyleId>{AF53EAF1-5B2A-497F-AC08-FCA615EE2B71}</a:tableStyleId>
              </a:tblPr>
              <a:tblGrid>
                <a:gridCol w="1479550">
                  <a:extLst>
                    <a:ext uri="{9D8B030D-6E8A-4147-A177-3AD203B41FA5}">
                      <a16:colId xmlns:a16="http://schemas.microsoft.com/office/drawing/2014/main" val="20000"/>
                    </a:ext>
                  </a:extLst>
                </a:gridCol>
                <a:gridCol w="488950">
                  <a:extLst>
                    <a:ext uri="{9D8B030D-6E8A-4147-A177-3AD203B41FA5}">
                      <a16:colId xmlns:a16="http://schemas.microsoft.com/office/drawing/2014/main" val="20001"/>
                    </a:ext>
                  </a:extLst>
                </a:gridCol>
                <a:gridCol w="977900">
                  <a:extLst>
                    <a:ext uri="{9D8B030D-6E8A-4147-A177-3AD203B41FA5}">
                      <a16:colId xmlns:a16="http://schemas.microsoft.com/office/drawing/2014/main" val="20002"/>
                    </a:ext>
                  </a:extLst>
                </a:gridCol>
                <a:gridCol w="979175">
                  <a:extLst>
                    <a:ext uri="{9D8B030D-6E8A-4147-A177-3AD203B41FA5}">
                      <a16:colId xmlns:a16="http://schemas.microsoft.com/office/drawing/2014/main" val="20003"/>
                    </a:ext>
                  </a:extLst>
                </a:gridCol>
                <a:gridCol w="488325">
                  <a:extLst>
                    <a:ext uri="{9D8B030D-6E8A-4147-A177-3AD203B41FA5}">
                      <a16:colId xmlns:a16="http://schemas.microsoft.com/office/drawing/2014/main" val="20004"/>
                    </a:ext>
                  </a:extLst>
                </a:gridCol>
                <a:gridCol w="310525">
                  <a:extLst>
                    <a:ext uri="{9D8B030D-6E8A-4147-A177-3AD203B41FA5}">
                      <a16:colId xmlns:a16="http://schemas.microsoft.com/office/drawing/2014/main" val="20005"/>
                    </a:ext>
                  </a:extLst>
                </a:gridCol>
                <a:gridCol w="1400175">
                  <a:extLst>
                    <a:ext uri="{9D8B030D-6E8A-4147-A177-3AD203B41FA5}">
                      <a16:colId xmlns:a16="http://schemas.microsoft.com/office/drawing/2014/main" val="20006"/>
                    </a:ext>
                  </a:extLst>
                </a:gridCol>
                <a:gridCol w="793125">
                  <a:extLst>
                    <a:ext uri="{9D8B030D-6E8A-4147-A177-3AD203B41FA5}">
                      <a16:colId xmlns:a16="http://schemas.microsoft.com/office/drawing/2014/main" val="20007"/>
                    </a:ext>
                  </a:extLst>
                </a:gridCol>
              </a:tblGrid>
              <a:tr h="180975">
                <a:tc>
                  <a:txBody>
                    <a:bodyPr/>
                    <a:lstStyle/>
                    <a:p>
                      <a:pPr marL="0" marR="97790" lvl="0" indent="0" algn="r" rtl="0">
                        <a:lnSpc>
                          <a:spcPct val="100000"/>
                        </a:lnSpc>
                        <a:spcBef>
                          <a:spcPts val="0"/>
                        </a:spcBef>
                        <a:spcAft>
                          <a:spcPts val="0"/>
                        </a:spcAft>
                        <a:buClr>
                          <a:srgbClr val="000000"/>
                        </a:buClr>
                        <a:buSzPts val="900"/>
                        <a:buFont typeface="Arial"/>
                        <a:buNone/>
                      </a:pPr>
                      <a:r>
                        <a:rPr lang="en-CA" sz="1300" u="none" strike="noStrike" cap="none">
                          <a:solidFill>
                            <a:srgbClr val="585858"/>
                          </a:solidFill>
                          <a:latin typeface="Calibri"/>
                          <a:ea typeface="Calibri"/>
                          <a:cs typeface="Calibri"/>
                          <a:sym typeface="Calibri"/>
                        </a:rPr>
                        <a:t>General Nurse</a:t>
                      </a:r>
                      <a:endParaRPr sz="1300" u="none" strike="noStrike" cap="none">
                        <a:latin typeface="Calibri"/>
                        <a:ea typeface="Calibri"/>
                        <a:cs typeface="Calibri"/>
                        <a:sym typeface="Calibri"/>
                      </a:endParaRPr>
                    </a:p>
                  </a:txBody>
                  <a:tcPr marL="0" marR="0" marT="825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24130" lvl="0" indent="0" algn="r"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81%</a:t>
                      </a:r>
                      <a:endParaRPr sz="900" u="none" strike="noStrike" cap="none">
                        <a:latin typeface="Calibri"/>
                        <a:ea typeface="Calibri"/>
                        <a:cs typeface="Calibri"/>
                        <a:sym typeface="Calibri"/>
                      </a:endParaRPr>
                    </a:p>
                  </a:txBody>
                  <a:tcPr marL="0" marR="0" marT="14600" marB="0">
                    <a:solidFill>
                      <a:srgbClr val="4F81BC"/>
                    </a:solidFill>
                  </a:tcPr>
                </a:tc>
                <a:extLst>
                  <a:ext uri="{0D108BD9-81ED-4DB2-BD59-A6C34878D82A}">
                    <a16:rowId xmlns:a16="http://schemas.microsoft.com/office/drawing/2014/main" val="10000"/>
                  </a:ext>
                </a:extLst>
              </a:tr>
              <a:tr h="27115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1"/>
                  </a:ext>
                </a:extLst>
              </a:tr>
              <a:tr h="179700">
                <a:tc>
                  <a:txBody>
                    <a:bodyPr/>
                    <a:lstStyle/>
                    <a:p>
                      <a:pPr marL="0" marR="97790" lvl="0" indent="0" algn="r" rtl="0">
                        <a:lnSpc>
                          <a:spcPct val="100000"/>
                        </a:lnSpc>
                        <a:spcBef>
                          <a:spcPts val="0"/>
                        </a:spcBef>
                        <a:spcAft>
                          <a:spcPts val="0"/>
                        </a:spcAft>
                        <a:buClr>
                          <a:srgbClr val="000000"/>
                        </a:buClr>
                        <a:buSzPts val="900"/>
                        <a:buFont typeface="Arial"/>
                        <a:buNone/>
                      </a:pPr>
                      <a:r>
                        <a:rPr lang="en-CA" sz="1300" u="none" strike="noStrike" cap="none">
                          <a:solidFill>
                            <a:srgbClr val="585858"/>
                          </a:solidFill>
                          <a:latin typeface="Calibri"/>
                          <a:ea typeface="Calibri"/>
                          <a:cs typeface="Calibri"/>
                          <a:sym typeface="Calibri"/>
                        </a:rPr>
                        <a:t>General Medical Doctor</a:t>
                      </a:r>
                      <a:endParaRPr sz="1300" u="none" strike="noStrike" cap="none">
                        <a:latin typeface="Calibri"/>
                        <a:ea typeface="Calibri"/>
                        <a:cs typeface="Calibri"/>
                        <a:sym typeface="Calibri"/>
                      </a:endParaRPr>
                    </a:p>
                  </a:txBody>
                  <a:tcPr marL="0" marR="0" marT="825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75565" marR="0" lvl="0" indent="0" algn="l"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73%</a:t>
                      </a:r>
                      <a:endParaRPr sz="900" u="none" strike="noStrike" cap="none">
                        <a:latin typeface="Calibri"/>
                        <a:ea typeface="Calibri"/>
                        <a:cs typeface="Calibri"/>
                        <a:sym typeface="Calibri"/>
                      </a:endParaRPr>
                    </a:p>
                  </a:txBody>
                  <a:tcPr marL="0" marR="0" marT="14600" marB="0"/>
                </a:tc>
                <a:extLst>
                  <a:ext uri="{0D108BD9-81ED-4DB2-BD59-A6C34878D82A}">
                    <a16:rowId xmlns:a16="http://schemas.microsoft.com/office/drawing/2014/main" val="10002"/>
                  </a:ext>
                </a:extLst>
              </a:tr>
              <a:tr h="27115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3"/>
                  </a:ext>
                </a:extLst>
              </a:tr>
              <a:tr h="180975">
                <a:tc>
                  <a:txBody>
                    <a:bodyPr/>
                    <a:lstStyle/>
                    <a:p>
                      <a:pPr marL="0" marR="97790" lvl="0" indent="0" algn="r" rtl="0">
                        <a:lnSpc>
                          <a:spcPct val="100000"/>
                        </a:lnSpc>
                        <a:spcBef>
                          <a:spcPts val="0"/>
                        </a:spcBef>
                        <a:spcAft>
                          <a:spcPts val="0"/>
                        </a:spcAft>
                        <a:buClr>
                          <a:srgbClr val="000000"/>
                        </a:buClr>
                        <a:buSzPts val="900"/>
                        <a:buFont typeface="Arial"/>
                        <a:buNone/>
                      </a:pPr>
                      <a:r>
                        <a:rPr lang="en-CA" sz="1300" u="none" strike="noStrike" cap="none">
                          <a:solidFill>
                            <a:srgbClr val="585858"/>
                          </a:solidFill>
                          <a:latin typeface="Calibri"/>
                          <a:ea typeface="Calibri"/>
                          <a:cs typeface="Calibri"/>
                          <a:sym typeface="Calibri"/>
                        </a:rPr>
                        <a:t>Neonatal or Paediatric Nurse</a:t>
                      </a:r>
                      <a:endParaRPr sz="1300" u="none" strike="noStrike" cap="none">
                        <a:latin typeface="Calibri"/>
                        <a:ea typeface="Calibri"/>
                        <a:cs typeface="Calibri"/>
                        <a:sym typeface="Calibri"/>
                      </a:endParaRPr>
                    </a:p>
                  </a:txBody>
                  <a:tcPr marL="0" marR="0" marT="9525"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46990" marR="0" lvl="0" indent="0" algn="l"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50%</a:t>
                      </a:r>
                      <a:endParaRPr sz="900" u="none" strike="noStrike" cap="none">
                        <a:latin typeface="Calibri"/>
                        <a:ea typeface="Calibri"/>
                        <a:cs typeface="Calibri"/>
                        <a:sym typeface="Calibri"/>
                      </a:endParaRPr>
                    </a:p>
                  </a:txBody>
                  <a:tcPr marL="0" marR="0" marT="15875"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4"/>
                  </a:ext>
                </a:extLst>
              </a:tr>
              <a:tr h="27115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5"/>
                  </a:ext>
                </a:extLst>
              </a:tr>
              <a:tr h="180975">
                <a:tc>
                  <a:txBody>
                    <a:bodyPr/>
                    <a:lstStyle/>
                    <a:p>
                      <a:pPr marL="0" marR="97790" lvl="0" indent="0" algn="r" rtl="0">
                        <a:lnSpc>
                          <a:spcPct val="100000"/>
                        </a:lnSpc>
                        <a:spcBef>
                          <a:spcPts val="0"/>
                        </a:spcBef>
                        <a:spcAft>
                          <a:spcPts val="0"/>
                        </a:spcAft>
                        <a:buClr>
                          <a:srgbClr val="000000"/>
                        </a:buClr>
                        <a:buSzPts val="900"/>
                        <a:buFont typeface="Arial"/>
                        <a:buNone/>
                      </a:pPr>
                      <a:r>
                        <a:rPr lang="en-CA" sz="1300" u="none" strike="noStrike" cap="none">
                          <a:solidFill>
                            <a:srgbClr val="585858"/>
                          </a:solidFill>
                          <a:latin typeface="Calibri"/>
                          <a:ea typeface="Calibri"/>
                          <a:cs typeface="Calibri"/>
                          <a:sym typeface="Calibri"/>
                        </a:rPr>
                        <a:t>Clinical Officer</a:t>
                      </a:r>
                      <a:endParaRPr sz="1300" u="none" strike="noStrike" cap="none">
                        <a:latin typeface="Calibri"/>
                        <a:ea typeface="Calibri"/>
                        <a:cs typeface="Calibri"/>
                        <a:sym typeface="Calibri"/>
                      </a:endParaRPr>
                    </a:p>
                  </a:txBody>
                  <a:tcPr marL="0" marR="0" marT="890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75565" marR="0" lvl="0" indent="0" algn="l"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46%</a:t>
                      </a:r>
                      <a:endParaRPr sz="900" u="none" strike="noStrike" cap="none">
                        <a:latin typeface="Calibri"/>
                        <a:ea typeface="Calibri"/>
                        <a:cs typeface="Calibri"/>
                        <a:sym typeface="Calibri"/>
                      </a:endParaRPr>
                    </a:p>
                  </a:txBody>
                  <a:tcPr marL="0" marR="0" marT="15875"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6"/>
                  </a:ext>
                </a:extLst>
              </a:tr>
              <a:tr h="27115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7"/>
                  </a:ext>
                </a:extLst>
              </a:tr>
              <a:tr h="180975">
                <a:tc>
                  <a:txBody>
                    <a:bodyPr/>
                    <a:lstStyle/>
                    <a:p>
                      <a:pPr marL="0" marR="98425" lvl="0" indent="0" algn="r" rtl="0">
                        <a:lnSpc>
                          <a:spcPct val="100000"/>
                        </a:lnSpc>
                        <a:spcBef>
                          <a:spcPts val="0"/>
                        </a:spcBef>
                        <a:spcAft>
                          <a:spcPts val="0"/>
                        </a:spcAft>
                        <a:buClr>
                          <a:srgbClr val="000000"/>
                        </a:buClr>
                        <a:buSzPts val="900"/>
                        <a:buFont typeface="Arial"/>
                        <a:buNone/>
                      </a:pPr>
                      <a:r>
                        <a:rPr lang="en-CA" sz="1200" u="none" strike="noStrike" cap="none">
                          <a:solidFill>
                            <a:srgbClr val="585858"/>
                          </a:solidFill>
                          <a:latin typeface="Calibri"/>
                          <a:ea typeface="Calibri"/>
                          <a:cs typeface="Calibri"/>
                          <a:sym typeface="Calibri"/>
                        </a:rPr>
                        <a:t>Other please specify</a:t>
                      </a:r>
                      <a:endParaRPr sz="1200" u="none" strike="noStrike" cap="none">
                        <a:latin typeface="Calibri"/>
                        <a:ea typeface="Calibri"/>
                        <a:cs typeface="Calibri"/>
                        <a:sym typeface="Calibri"/>
                      </a:endParaRPr>
                    </a:p>
                  </a:txBody>
                  <a:tcPr marL="0" marR="0" marT="890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75565" marR="0" lvl="0" indent="0" algn="l"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38%</a:t>
                      </a:r>
                      <a:endParaRPr sz="900" u="none" strike="noStrike" cap="none">
                        <a:latin typeface="Calibri"/>
                        <a:ea typeface="Calibri"/>
                        <a:cs typeface="Calibri"/>
                        <a:sym typeface="Calibri"/>
                      </a:endParaRPr>
                    </a:p>
                  </a:txBody>
                  <a:tcPr marL="0" marR="0" marT="1525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8"/>
                  </a:ext>
                </a:extLst>
              </a:tr>
              <a:tr h="27115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9"/>
                  </a:ext>
                </a:extLst>
              </a:tr>
              <a:tr h="180975">
                <a:tc>
                  <a:txBody>
                    <a:bodyPr/>
                    <a:lstStyle/>
                    <a:p>
                      <a:pPr marL="0" marR="97790" lvl="0" indent="0" algn="r" rtl="0">
                        <a:lnSpc>
                          <a:spcPct val="100000"/>
                        </a:lnSpc>
                        <a:spcBef>
                          <a:spcPts val="0"/>
                        </a:spcBef>
                        <a:spcAft>
                          <a:spcPts val="0"/>
                        </a:spcAft>
                        <a:buClr>
                          <a:srgbClr val="000000"/>
                        </a:buClr>
                        <a:buSzPts val="900"/>
                        <a:buFont typeface="Arial"/>
                        <a:buNone/>
                      </a:pPr>
                      <a:r>
                        <a:rPr lang="en-CA" sz="1300" u="none" strike="noStrike" cap="none">
                          <a:solidFill>
                            <a:srgbClr val="585858"/>
                          </a:solidFill>
                          <a:latin typeface="Calibri"/>
                          <a:ea typeface="Calibri"/>
                          <a:cs typeface="Calibri"/>
                          <a:sym typeface="Calibri"/>
                        </a:rPr>
                        <a:t>Paediatrician</a:t>
                      </a:r>
                      <a:endParaRPr sz="1300" u="none" strike="noStrike" cap="none">
                        <a:latin typeface="Calibri"/>
                        <a:ea typeface="Calibri"/>
                        <a:cs typeface="Calibri"/>
                        <a:sym typeface="Calibri"/>
                      </a:endParaRPr>
                    </a:p>
                  </a:txBody>
                  <a:tcPr marL="0" marR="0" marT="890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76200" marR="0" lvl="0" indent="0" algn="l"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23%</a:t>
                      </a:r>
                      <a:endParaRPr sz="900" u="none" strike="noStrike" cap="none">
                        <a:latin typeface="Calibri"/>
                        <a:ea typeface="Calibri"/>
                        <a:cs typeface="Calibri"/>
                        <a:sym typeface="Calibri"/>
                      </a:endParaRPr>
                    </a:p>
                  </a:txBody>
                  <a:tcPr marL="0" marR="0" marT="1525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10"/>
                  </a:ext>
                </a:extLst>
              </a:tr>
              <a:tr h="271150">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11"/>
                  </a:ext>
                </a:extLst>
              </a:tr>
              <a:tr h="179700">
                <a:tc>
                  <a:txBody>
                    <a:bodyPr/>
                    <a:lstStyle/>
                    <a:p>
                      <a:pPr marL="0" marR="97790" lvl="0" indent="0" algn="r" rtl="0">
                        <a:lnSpc>
                          <a:spcPct val="100000"/>
                        </a:lnSpc>
                        <a:spcBef>
                          <a:spcPts val="0"/>
                        </a:spcBef>
                        <a:spcAft>
                          <a:spcPts val="0"/>
                        </a:spcAft>
                        <a:buClr>
                          <a:srgbClr val="000000"/>
                        </a:buClr>
                        <a:buSzPts val="900"/>
                        <a:buFont typeface="Arial"/>
                        <a:buNone/>
                      </a:pPr>
                      <a:r>
                        <a:rPr lang="en-CA" sz="1300" u="none" strike="noStrike" cap="none">
                          <a:solidFill>
                            <a:srgbClr val="585858"/>
                          </a:solidFill>
                          <a:latin typeface="Calibri"/>
                          <a:ea typeface="Calibri"/>
                          <a:cs typeface="Calibri"/>
                          <a:sym typeface="Calibri"/>
                        </a:rPr>
                        <a:t>Neonatologist</a:t>
                      </a:r>
                      <a:endParaRPr sz="1300" u="none" strike="noStrike" cap="none">
                        <a:latin typeface="Calibri"/>
                        <a:ea typeface="Calibri"/>
                        <a:cs typeface="Calibri"/>
                        <a:sym typeface="Calibri"/>
                      </a:endParaRPr>
                    </a:p>
                  </a:txBody>
                  <a:tcPr marL="0" marR="0" marT="890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solidFill>
                      <a:srgbClr val="4F81BC"/>
                    </a:solidFill>
                  </a:tcPr>
                </a:tc>
                <a:tc>
                  <a:txBody>
                    <a:bodyPr/>
                    <a:lstStyle/>
                    <a:p>
                      <a:pPr marL="76200" marR="0" lvl="0" indent="0" algn="l" rtl="0">
                        <a:lnSpc>
                          <a:spcPct val="100000"/>
                        </a:lnSpc>
                        <a:spcBef>
                          <a:spcPts val="0"/>
                        </a:spcBef>
                        <a:spcAft>
                          <a:spcPts val="0"/>
                        </a:spcAft>
                        <a:buClr>
                          <a:srgbClr val="000000"/>
                        </a:buClr>
                        <a:buSzPts val="900"/>
                        <a:buFont typeface="Arial"/>
                        <a:buNone/>
                      </a:pPr>
                      <a:r>
                        <a:rPr lang="en-CA" sz="900" u="none" strike="noStrike" cap="none">
                          <a:solidFill>
                            <a:srgbClr val="404040"/>
                          </a:solidFill>
                          <a:latin typeface="Calibri"/>
                          <a:ea typeface="Calibri"/>
                          <a:cs typeface="Calibri"/>
                          <a:sym typeface="Calibri"/>
                        </a:rPr>
                        <a:t>8%</a:t>
                      </a:r>
                      <a:endParaRPr sz="900" u="none" strike="noStrike" cap="none">
                        <a:latin typeface="Calibri"/>
                        <a:ea typeface="Calibri"/>
                        <a:cs typeface="Calibri"/>
                        <a:sym typeface="Calibri"/>
                      </a:endParaRPr>
                    </a:p>
                  </a:txBody>
                  <a:tcPr marL="0" marR="0" marT="1525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12"/>
                  </a:ext>
                </a:extLst>
              </a:tr>
            </a:tbl>
          </a:graphicData>
        </a:graphic>
      </p:graphicFrame>
      <p:sp>
        <p:nvSpPr>
          <p:cNvPr id="881" name="Google Shape;881;g23dba7cce39_0_1424"/>
          <p:cNvSpPr txBox="1"/>
          <p:nvPr/>
        </p:nvSpPr>
        <p:spPr>
          <a:xfrm>
            <a:off x="828040" y="1502936"/>
            <a:ext cx="6842700" cy="377100"/>
          </a:xfrm>
          <a:prstGeom prst="rect">
            <a:avLst/>
          </a:prstGeom>
          <a:noFill/>
          <a:ln>
            <a:noFill/>
          </a:ln>
        </p:spPr>
        <p:txBody>
          <a:bodyPr spcFirstLastPara="1" wrap="square" lIns="0" tIns="7600" rIns="0" bIns="0" anchor="t" anchorCtr="0">
            <a:spAutoFit/>
          </a:bodyPr>
          <a:lstStyle/>
          <a:p>
            <a:pPr marL="1766570" marR="5080" lvl="0" indent="-1754505" algn="l" rtl="0">
              <a:lnSpc>
                <a:spcPct val="101899"/>
              </a:lnSpc>
              <a:spcBef>
                <a:spcPts val="0"/>
              </a:spcBef>
              <a:spcAft>
                <a:spcPts val="0"/>
              </a:spcAft>
              <a:buClr>
                <a:srgbClr val="000000"/>
              </a:buClr>
              <a:buSzPts val="2400"/>
              <a:buFont typeface="Arial"/>
              <a:buNone/>
            </a:pPr>
            <a:r>
              <a:rPr lang="en-CA" sz="2400" b="0" i="0" u="none" strike="noStrike" cap="none">
                <a:solidFill>
                  <a:srgbClr val="585858"/>
                </a:solidFill>
                <a:latin typeface="Calibri"/>
                <a:ea typeface="Calibri"/>
                <a:cs typeface="Calibri"/>
                <a:sym typeface="Calibri"/>
              </a:rPr>
              <a:t>Staff trained in the provision of care for SSNBs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5"/>
        <p:cNvGrpSpPr/>
        <p:nvPr/>
      </p:nvGrpSpPr>
      <p:grpSpPr>
        <a:xfrm>
          <a:off x="0" y="0"/>
          <a:ext cx="0" cy="0"/>
          <a:chOff x="0" y="0"/>
          <a:chExt cx="0" cy="0"/>
        </a:xfrm>
      </p:grpSpPr>
      <p:sp>
        <p:nvSpPr>
          <p:cNvPr id="886" name="Google Shape;886;g23e2400c1d2_4_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7" name="Google Shape;887;g23e2400c1d2_4_3"/>
          <p:cNvSpPr/>
          <p:nvPr/>
        </p:nvSpPr>
        <p:spPr>
          <a:xfrm flipH="1">
            <a:off x="0" y="0"/>
            <a:ext cx="12192000" cy="1575900"/>
          </a:xfrm>
          <a:prstGeom prst="rect">
            <a:avLst/>
          </a:prstGeom>
          <a:gradFill>
            <a:gsLst>
              <a:gs pos="0">
                <a:srgbClr val="000000">
                  <a:alpha val="95294"/>
                </a:srgbClr>
              </a:gs>
              <a:gs pos="100000">
                <a:srgbClr val="2F5496"/>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8" name="Google Shape;888;g23e2400c1d2_4_3"/>
          <p:cNvSpPr/>
          <p:nvPr/>
        </p:nvSpPr>
        <p:spPr>
          <a:xfrm rot="10800000" flipH="1">
            <a:off x="8128857" y="-88"/>
            <a:ext cx="4063200" cy="1576500"/>
          </a:xfrm>
          <a:prstGeom prst="rect">
            <a:avLst/>
          </a:prstGeom>
          <a:gradFill>
            <a:gsLst>
              <a:gs pos="0">
                <a:srgbClr val="1F3864">
                  <a:alpha val="67450"/>
                </a:srgbClr>
              </a:gs>
              <a:gs pos="19000">
                <a:srgbClr val="1F3864">
                  <a:alpha val="67450"/>
                </a:srgbClr>
              </a:gs>
              <a:gs pos="100000">
                <a:srgbClr val="4472C4">
                  <a:alpha val="78431"/>
                </a:srgbClr>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9" name="Google Shape;889;g23e2400c1d2_4_3"/>
          <p:cNvSpPr/>
          <p:nvPr/>
        </p:nvSpPr>
        <p:spPr>
          <a:xfrm rot="5400000">
            <a:off x="5307751" y="-5307750"/>
            <a:ext cx="1576500" cy="12192000"/>
          </a:xfrm>
          <a:prstGeom prst="rect">
            <a:avLst/>
          </a:pr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0" name="Google Shape;890;g23e2400c1d2_4_3"/>
          <p:cNvSpPr txBox="1">
            <a:spLocks noGrp="1"/>
          </p:cNvSpPr>
          <p:nvPr>
            <p:ph type="title"/>
          </p:nvPr>
        </p:nvSpPr>
        <p:spPr>
          <a:xfrm>
            <a:off x="895347" y="349340"/>
            <a:ext cx="10044000" cy="877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CA">
                <a:solidFill>
                  <a:srgbClr val="FFFFFF"/>
                </a:solidFill>
              </a:rPr>
              <a:t>Key Takeaways</a:t>
            </a:r>
            <a:endParaRPr/>
          </a:p>
        </p:txBody>
      </p:sp>
      <p:grpSp>
        <p:nvGrpSpPr>
          <p:cNvPr id="891" name="Google Shape;891;g23e2400c1d2_4_3"/>
          <p:cNvGrpSpPr/>
          <p:nvPr/>
        </p:nvGrpSpPr>
        <p:grpSpPr>
          <a:xfrm>
            <a:off x="161925" y="2338747"/>
            <a:ext cx="11782070" cy="3014293"/>
            <a:chOff x="100682" y="1045320"/>
            <a:chExt cx="10726575" cy="2102164"/>
          </a:xfrm>
        </p:grpSpPr>
        <p:sp>
          <p:nvSpPr>
            <p:cNvPr id="892" name="Google Shape;892;g23e2400c1d2_4_3"/>
            <p:cNvSpPr/>
            <p:nvPr/>
          </p:nvSpPr>
          <p:spPr>
            <a:xfrm>
              <a:off x="752566" y="1045320"/>
              <a:ext cx="1066800" cy="106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23e2400c1d2_4_3"/>
            <p:cNvSpPr/>
            <p:nvPr/>
          </p:nvSpPr>
          <p:spPr>
            <a:xfrm>
              <a:off x="100682" y="2427484"/>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23e2400c1d2_4_3"/>
            <p:cNvSpPr txBox="1"/>
            <p:nvPr/>
          </p:nvSpPr>
          <p:spPr>
            <a:xfrm>
              <a:off x="100682" y="2427484"/>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Calibri"/>
                <a:buNone/>
              </a:pPr>
              <a:r>
                <a:rPr lang="en-CA" sz="1600" b="0" i="0" u="none" strike="noStrike" cap="none">
                  <a:solidFill>
                    <a:schemeClr val="dk1"/>
                  </a:solidFill>
                  <a:latin typeface="Calibri"/>
                  <a:ea typeface="Calibri"/>
                  <a:cs typeface="Calibri"/>
                  <a:sym typeface="Calibri"/>
                </a:rPr>
                <a:t>The </a:t>
              </a:r>
              <a:r>
                <a:rPr lang="en-CA" sz="1600" b="1" i="0" u="none" strike="noStrike" cap="none">
                  <a:solidFill>
                    <a:schemeClr val="dk1"/>
                  </a:solidFill>
                  <a:latin typeface="Calibri"/>
                  <a:ea typeface="Calibri"/>
                  <a:cs typeface="Calibri"/>
                  <a:sym typeface="Calibri"/>
                </a:rPr>
                <a:t>inadequate availability</a:t>
              </a:r>
              <a:r>
                <a:rPr lang="en-CA" sz="1600" b="0" i="0" u="none" strike="noStrike" cap="none">
                  <a:solidFill>
                    <a:schemeClr val="dk1"/>
                  </a:solidFill>
                  <a:latin typeface="Calibri"/>
                  <a:ea typeface="Calibri"/>
                  <a:cs typeface="Calibri"/>
                  <a:sym typeface="Calibri"/>
                </a:rPr>
                <a:t> of newborn </a:t>
              </a:r>
              <a:r>
                <a:rPr lang="en-CA" sz="1600" b="1" i="0" u="none" strike="noStrike" cap="none">
                  <a:solidFill>
                    <a:schemeClr val="dk1"/>
                  </a:solidFill>
                  <a:latin typeface="Calibri"/>
                  <a:ea typeface="Calibri"/>
                  <a:cs typeface="Calibri"/>
                  <a:sym typeface="Calibri"/>
                </a:rPr>
                <a:t>medical equipment</a:t>
              </a:r>
              <a:r>
                <a:rPr lang="en-CA" sz="1600" b="0" i="0" u="none" strike="noStrike" cap="none">
                  <a:solidFill>
                    <a:schemeClr val="dk1"/>
                  </a:solidFill>
                  <a:latin typeface="Calibri"/>
                  <a:ea typeface="Calibri"/>
                  <a:cs typeface="Calibri"/>
                  <a:sym typeface="Calibri"/>
                </a:rPr>
                <a:t> in health facilities impacts effective management of care for SSNBs</a:t>
              </a:r>
              <a:endParaRPr sz="1600" b="0" i="0" u="none" strike="noStrike" cap="none">
                <a:solidFill>
                  <a:schemeClr val="dk1"/>
                </a:solidFill>
                <a:latin typeface="Calibri"/>
                <a:ea typeface="Calibri"/>
                <a:cs typeface="Calibri"/>
                <a:sym typeface="Calibri"/>
              </a:endParaRPr>
            </a:p>
          </p:txBody>
        </p:sp>
        <p:sp>
          <p:nvSpPr>
            <p:cNvPr id="895" name="Google Shape;895;g23e2400c1d2_4_3"/>
            <p:cNvSpPr/>
            <p:nvPr/>
          </p:nvSpPr>
          <p:spPr>
            <a:xfrm>
              <a:off x="3537891" y="1045320"/>
              <a:ext cx="1066800" cy="10668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23e2400c1d2_4_3"/>
            <p:cNvSpPr/>
            <p:nvPr/>
          </p:nvSpPr>
          <p:spPr>
            <a:xfrm>
              <a:off x="2886007" y="2427484"/>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g23e2400c1d2_4_3"/>
            <p:cNvSpPr txBox="1"/>
            <p:nvPr/>
          </p:nvSpPr>
          <p:spPr>
            <a:xfrm>
              <a:off x="2886007" y="2427484"/>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Calibri"/>
                <a:buNone/>
              </a:pPr>
              <a:r>
                <a:rPr lang="en-CA" sz="1600" b="1" i="0" u="none" strike="noStrike" cap="none">
                  <a:solidFill>
                    <a:schemeClr val="dk1"/>
                  </a:solidFill>
                  <a:latin typeface="Calibri"/>
                  <a:ea typeface="Calibri"/>
                  <a:cs typeface="Calibri"/>
                  <a:sym typeface="Calibri"/>
                </a:rPr>
                <a:t>Additional training</a:t>
              </a:r>
              <a:r>
                <a:rPr lang="en-CA" sz="1600" b="0" i="0" u="none" strike="noStrike" cap="none">
                  <a:solidFill>
                    <a:schemeClr val="dk1"/>
                  </a:solidFill>
                  <a:latin typeface="Calibri"/>
                  <a:ea typeface="Calibri"/>
                  <a:cs typeface="Calibri"/>
                  <a:sym typeface="Calibri"/>
                </a:rPr>
                <a:t> on SSNB management needed for staff at all levels</a:t>
              </a:r>
              <a:endParaRPr sz="1600" b="0" i="0" u="none" strike="noStrike" cap="none">
                <a:solidFill>
                  <a:schemeClr val="dk1"/>
                </a:solidFill>
                <a:latin typeface="Calibri"/>
                <a:ea typeface="Calibri"/>
                <a:cs typeface="Calibri"/>
                <a:sym typeface="Calibri"/>
              </a:endParaRPr>
            </a:p>
          </p:txBody>
        </p:sp>
        <p:sp>
          <p:nvSpPr>
            <p:cNvPr id="898" name="Google Shape;898;g23e2400c1d2_4_3"/>
            <p:cNvSpPr/>
            <p:nvPr/>
          </p:nvSpPr>
          <p:spPr>
            <a:xfrm>
              <a:off x="6323216" y="1045320"/>
              <a:ext cx="1066800" cy="10668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23e2400c1d2_4_3"/>
            <p:cNvSpPr/>
            <p:nvPr/>
          </p:nvSpPr>
          <p:spPr>
            <a:xfrm>
              <a:off x="5671332" y="2427484"/>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23e2400c1d2_4_3"/>
            <p:cNvSpPr txBox="1"/>
            <p:nvPr/>
          </p:nvSpPr>
          <p:spPr>
            <a:xfrm>
              <a:off x="5671332" y="2427484"/>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Calibri"/>
                <a:buNone/>
              </a:pPr>
              <a:r>
                <a:rPr lang="en-CA" sz="1600" b="1" i="0" u="none" strike="noStrike" cap="none">
                  <a:solidFill>
                    <a:schemeClr val="dk1"/>
                  </a:solidFill>
                  <a:latin typeface="Calibri"/>
                  <a:ea typeface="Calibri"/>
                  <a:cs typeface="Calibri"/>
                  <a:sym typeface="Calibri"/>
                </a:rPr>
                <a:t>Increased focus on forecasting and procurement </a:t>
              </a:r>
              <a:r>
                <a:rPr lang="en-CA" sz="1600" b="0" i="0" u="none" strike="noStrike" cap="none">
                  <a:solidFill>
                    <a:schemeClr val="dk1"/>
                  </a:solidFill>
                  <a:latin typeface="Calibri"/>
                  <a:ea typeface="Calibri"/>
                  <a:cs typeface="Calibri"/>
                  <a:sym typeface="Calibri"/>
                </a:rPr>
                <a:t>of medical equipment is necessary</a:t>
              </a:r>
              <a:endParaRPr sz="1600" b="0" i="0" u="none" strike="noStrike" cap="none">
                <a:solidFill>
                  <a:schemeClr val="dk1"/>
                </a:solidFill>
                <a:latin typeface="Calibri"/>
                <a:ea typeface="Calibri"/>
                <a:cs typeface="Calibri"/>
                <a:sym typeface="Calibri"/>
              </a:endParaRPr>
            </a:p>
          </p:txBody>
        </p:sp>
        <p:sp>
          <p:nvSpPr>
            <p:cNvPr id="901" name="Google Shape;901;g23e2400c1d2_4_3"/>
            <p:cNvSpPr/>
            <p:nvPr/>
          </p:nvSpPr>
          <p:spPr>
            <a:xfrm>
              <a:off x="9108541" y="1045320"/>
              <a:ext cx="1066800" cy="10668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23e2400c1d2_4_3"/>
            <p:cNvSpPr/>
            <p:nvPr/>
          </p:nvSpPr>
          <p:spPr>
            <a:xfrm>
              <a:off x="8456657" y="2427484"/>
              <a:ext cx="23706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23e2400c1d2_4_3"/>
            <p:cNvSpPr txBox="1"/>
            <p:nvPr/>
          </p:nvSpPr>
          <p:spPr>
            <a:xfrm>
              <a:off x="8456657" y="2427484"/>
              <a:ext cx="23706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Calibri"/>
                <a:buNone/>
              </a:pPr>
              <a:r>
                <a:rPr lang="en-CA" sz="1600" b="0" i="0" u="none" strike="noStrike" cap="none">
                  <a:solidFill>
                    <a:schemeClr val="dk1"/>
                  </a:solidFill>
                  <a:latin typeface="Calibri"/>
                  <a:ea typeface="Calibri"/>
                  <a:cs typeface="Calibri"/>
                  <a:sym typeface="Calibri"/>
                </a:rPr>
                <a:t>Recommended to </a:t>
              </a:r>
              <a:r>
                <a:rPr lang="en-CA" sz="1600" b="1" i="0" u="none" strike="noStrike" cap="none">
                  <a:solidFill>
                    <a:schemeClr val="dk1"/>
                  </a:solidFill>
                  <a:latin typeface="Calibri"/>
                  <a:ea typeface="Calibri"/>
                  <a:cs typeface="Calibri"/>
                  <a:sym typeface="Calibri"/>
                </a:rPr>
                <a:t>develop and implement effective maintenance protocol</a:t>
              </a:r>
              <a:r>
                <a:rPr lang="en-CA" sz="1600" b="0" i="0" u="none" strike="noStrike" cap="none">
                  <a:solidFill>
                    <a:schemeClr val="dk1"/>
                  </a:solidFill>
                  <a:latin typeface="Calibri"/>
                  <a:ea typeface="Calibri"/>
                  <a:cs typeface="Calibri"/>
                  <a:sym typeface="Calibri"/>
                </a:rPr>
                <a:t> for medical equipment</a:t>
              </a:r>
              <a:endParaRPr sz="16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23e559f6ec9_0_344"/>
          <p:cNvSpPr/>
          <p:nvPr/>
        </p:nvSpPr>
        <p:spPr>
          <a:xfrm>
            <a:off x="333178" y="1358112"/>
            <a:ext cx="4081800" cy="4158300"/>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9" name="Google Shape;909;g23e559f6ec9_0_344"/>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fontScale="55000" lnSpcReduction="20000"/>
          </a:bodyPr>
          <a:lstStyle/>
          <a:p>
            <a:pPr marL="0" marR="0" lvl="0" indent="0" algn="l" rtl="0">
              <a:lnSpc>
                <a:spcPct val="120000"/>
              </a:lnSpc>
              <a:spcBef>
                <a:spcPts val="1000"/>
              </a:spcBef>
              <a:spcAft>
                <a:spcPts val="0"/>
              </a:spcAft>
              <a:buClr>
                <a:srgbClr val="FF5100"/>
              </a:buClr>
              <a:buSzPct val="96091"/>
              <a:buFont typeface="Calibri"/>
              <a:buNone/>
            </a:pPr>
            <a:r>
              <a:rPr lang="en-CA" sz="5342" b="1" i="0" u="none" strike="noStrike" cap="none">
                <a:solidFill>
                  <a:srgbClr val="000000"/>
                </a:solidFill>
                <a:latin typeface="Calibri"/>
                <a:ea typeface="Calibri"/>
                <a:cs typeface="Calibri"/>
                <a:sym typeface="Calibri"/>
              </a:rPr>
              <a:t>Decision support </a:t>
            </a:r>
            <a:r>
              <a:rPr lang="en-CA" sz="5342" b="1">
                <a:solidFill>
                  <a:srgbClr val="000000"/>
                </a:solidFill>
              </a:rPr>
              <a:t>and</a:t>
            </a:r>
            <a:r>
              <a:rPr lang="en-CA" sz="5342" b="1" i="0" u="none" strike="noStrike" cap="none">
                <a:solidFill>
                  <a:srgbClr val="000000"/>
                </a:solidFill>
                <a:latin typeface="Calibri"/>
                <a:ea typeface="Calibri"/>
                <a:cs typeface="Calibri"/>
                <a:sym typeface="Calibri"/>
              </a:rPr>
              <a:t> CPAP model selection for effective implementation and uptake</a:t>
            </a:r>
            <a:endParaRPr sz="3641"/>
          </a:p>
          <a:p>
            <a:pPr marL="0" marR="0" lvl="0" indent="0" algn="l" rtl="0">
              <a:lnSpc>
                <a:spcPct val="120000"/>
              </a:lnSpc>
              <a:spcBef>
                <a:spcPts val="1000"/>
              </a:spcBef>
              <a:spcAft>
                <a:spcPts val="0"/>
              </a:spcAft>
              <a:buClr>
                <a:srgbClr val="FF5100"/>
              </a:buClr>
              <a:buSzPct val="96969"/>
              <a:buFont typeface="Calibri"/>
              <a:buNone/>
            </a:pPr>
            <a:r>
              <a:rPr lang="en-CA" sz="5331" b="0" i="0" u="none" strike="noStrike" cap="none">
                <a:solidFill>
                  <a:srgbClr val="000000"/>
                </a:solidFill>
                <a:latin typeface="Calibri"/>
                <a:ea typeface="Calibri"/>
                <a:cs typeface="Calibri"/>
                <a:sym typeface="Calibri"/>
              </a:rPr>
              <a:t>Sara Liaghati-Mobarhan, Newborn Health Innovation Specialist and Biomedical Engineer, UNICEF</a:t>
            </a:r>
            <a:endParaRPr sz="3431"/>
          </a:p>
          <a:p>
            <a:pPr marL="0" marR="0" lvl="0" indent="0" algn="l" rtl="0">
              <a:lnSpc>
                <a:spcPct val="120000"/>
              </a:lnSpc>
              <a:spcBef>
                <a:spcPts val="1000"/>
              </a:spcBef>
              <a:spcAft>
                <a:spcPts val="0"/>
              </a:spcAft>
              <a:buClr>
                <a:srgbClr val="FF5100"/>
              </a:buClr>
              <a:buSzPct val="205332"/>
              <a:buFont typeface="Calibri"/>
              <a:buNone/>
            </a:pPr>
            <a:r>
              <a:rPr lang="en-CA"/>
              <a:t>Sara Liaghati-Mobarhan is a biomedical engineer. As the Newborn Health Innovation Specialist at the Product Innovation Centre at UNICEF Supply Division, Sara focuses on adding innovative products to advance small and sick newborn care to the more than 2,000 products currently provided in UNICEF’s </a:t>
            </a:r>
            <a:r>
              <a:rPr lang="en-CA" u="sng">
                <a:solidFill>
                  <a:schemeClr val="accent1"/>
                </a:solidFill>
                <a:hlinkClick r:id="rId4">
                  <a:extLst>
                    <a:ext uri="{A12FA001-AC4F-418D-AE19-62706E023703}">
                      <ahyp:hlinkClr xmlns:ahyp="http://schemas.microsoft.com/office/drawing/2018/hyperlinkcolor" val="tx"/>
                    </a:ext>
                  </a:extLst>
                </a:hlinkClick>
              </a:rPr>
              <a:t>Supply Catalogue</a:t>
            </a:r>
            <a:r>
              <a:rPr lang="en-CA"/>
              <a:t> to respond to the needs of children and their families. </a:t>
            </a:r>
            <a:endParaRPr/>
          </a:p>
          <a:p>
            <a:pPr marL="0" marR="0" lvl="0" indent="0" algn="l" rtl="0">
              <a:lnSpc>
                <a:spcPct val="120000"/>
              </a:lnSpc>
              <a:spcBef>
                <a:spcPts val="1000"/>
              </a:spcBef>
              <a:spcAft>
                <a:spcPts val="0"/>
              </a:spcAft>
              <a:buClr>
                <a:srgbClr val="FF5100"/>
              </a:buClr>
              <a:buSzPct val="205332"/>
              <a:buFont typeface="Calibri"/>
              <a:buNone/>
            </a:pPr>
            <a:r>
              <a:rPr lang="en-CA"/>
              <a:t>Prior to joining UNICEF, Sara worked as a biomedical engineer and educator with Newborn Essential Solutions and Technologies (NEST) and Rice360 Institute for Global Health Technologies for 5+ years, with a strong focus on newborn health technology management, distribution and implementation support. She acted as the NEST International Biomed Tech Training Director, where she collaborated with partners and stakeholders in Nigeria, Tanzania, Malawi and Kenya to strategically develop curricula, guide implementation activities and advocate policy change, integrating with pre-service and in-service teaching systems related to medical equipment &amp; technology.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0A39D-74CB-650E-55E0-8B02637E346A}"/>
              </a:ext>
            </a:extLst>
          </p:cNvPr>
          <p:cNvSpPr>
            <a:spLocks noGrp="1"/>
          </p:cNvSpPr>
          <p:nvPr>
            <p:ph type="title"/>
          </p:nvPr>
        </p:nvSpPr>
        <p:spPr/>
        <p:txBody>
          <a:bodyPr/>
          <a:lstStyle/>
          <a:p>
            <a:r>
              <a:rPr lang="en-US" dirty="0"/>
              <a:t>Quick Facts</a:t>
            </a:r>
          </a:p>
        </p:txBody>
      </p:sp>
      <p:graphicFrame>
        <p:nvGraphicFramePr>
          <p:cNvPr id="5" name="Content Placeholder 4">
            <a:extLst>
              <a:ext uri="{FF2B5EF4-FFF2-40B4-BE49-F238E27FC236}">
                <a16:creationId xmlns:a16="http://schemas.microsoft.com/office/drawing/2014/main" id="{396800BB-9BEC-4E5E-DE14-098FE00E4B54}"/>
              </a:ext>
            </a:extLst>
          </p:cNvPr>
          <p:cNvGraphicFramePr>
            <a:graphicFrameLocks noGrp="1"/>
          </p:cNvGraphicFramePr>
          <p:nvPr>
            <p:ph idx="1"/>
          </p:nvPr>
        </p:nvGraphicFramePr>
        <p:xfrm>
          <a:off x="617538" y="1584325"/>
          <a:ext cx="10964862" cy="459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7AF3F91-B9BF-3245-C218-4D5564368A57}"/>
              </a:ext>
            </a:extLst>
          </p:cNvPr>
          <p:cNvSpPr>
            <a:spLocks noGrp="1"/>
          </p:cNvSpPr>
          <p:nvPr>
            <p:ph type="sldNum" sz="quarter" idx="12"/>
          </p:nvPr>
        </p:nvSpPr>
        <p:spPr/>
        <p:txBody>
          <a:bodyPr/>
          <a:lstStyle/>
          <a:p>
            <a:fld id="{35B6E5A0-E4B5-4D69-B89F-7DC6A31D35A3}" type="slidenum">
              <a:rPr lang="en-US" smtClean="0"/>
              <a:pPr/>
              <a:t>3</a:t>
            </a:fld>
            <a:endParaRPr lang="en-US" dirty="0"/>
          </a:p>
        </p:txBody>
      </p:sp>
    </p:spTree>
    <p:extLst>
      <p:ext uri="{BB962C8B-B14F-4D97-AF65-F5344CB8AC3E}">
        <p14:creationId xmlns:p14="http://schemas.microsoft.com/office/powerpoint/2010/main" val="246930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54C755B-2537-48A7-A77F-7DEB55BCC90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1F2E7B9B-07F0-4F54-A5F3-B51B80AFBD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AF7B92B-CC33-4075-B1BD-1220D5610E5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9DFAF2A-0040-47EE-8D10-0EF83E7C741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DD65E063-B8EB-43A9-99F1-5888D954FA5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23e559f6ec9_0_349"/>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p>
            <a:pPr marL="0" marR="0" lvl="0" indent="0" algn="l" rtl="0">
              <a:lnSpc>
                <a:spcPct val="100000"/>
              </a:lnSpc>
              <a:spcBef>
                <a:spcPts val="1000"/>
              </a:spcBef>
              <a:spcAft>
                <a:spcPts val="0"/>
              </a:spcAft>
              <a:buClr>
                <a:srgbClr val="FF5100"/>
              </a:buClr>
              <a:buSzPts val="3978"/>
              <a:buFont typeface="Calibri"/>
              <a:buNone/>
            </a:pPr>
            <a:r>
              <a:rPr lang="en-CA" sz="2587" b="1" i="0" u="none" strike="noStrike" cap="none">
                <a:solidFill>
                  <a:srgbClr val="000000"/>
                </a:solidFill>
                <a:latin typeface="Calibri"/>
                <a:ea typeface="Calibri"/>
                <a:cs typeface="Calibri"/>
                <a:sym typeface="Calibri"/>
              </a:rPr>
              <a:t>Decision support </a:t>
            </a:r>
            <a:r>
              <a:rPr lang="en-CA" sz="2587" b="1">
                <a:solidFill>
                  <a:srgbClr val="000000"/>
                </a:solidFill>
              </a:rPr>
              <a:t>and</a:t>
            </a:r>
            <a:r>
              <a:rPr lang="en-CA" sz="2587" b="1" i="0" u="none" strike="noStrike" cap="none">
                <a:solidFill>
                  <a:srgbClr val="000000"/>
                </a:solidFill>
                <a:latin typeface="Calibri"/>
                <a:ea typeface="Calibri"/>
                <a:cs typeface="Calibri"/>
                <a:sym typeface="Calibri"/>
              </a:rPr>
              <a:t> CPAP model selection for effective implementation and uptake</a:t>
            </a:r>
            <a:endParaRPr sz="1270"/>
          </a:p>
          <a:p>
            <a:pPr marL="0" marR="0" lvl="0" indent="0" algn="l" rtl="0">
              <a:lnSpc>
                <a:spcPct val="100000"/>
              </a:lnSpc>
              <a:spcBef>
                <a:spcPts val="1000"/>
              </a:spcBef>
              <a:spcAft>
                <a:spcPts val="0"/>
              </a:spcAft>
              <a:buClr>
                <a:srgbClr val="FF5100"/>
              </a:buClr>
              <a:buSzPts val="4007"/>
              <a:buFont typeface="Calibri"/>
              <a:buNone/>
            </a:pPr>
            <a:r>
              <a:rPr lang="en-CA" sz="2642" b="0" i="0" u="none" strike="noStrike" cap="none">
                <a:solidFill>
                  <a:srgbClr val="000000"/>
                </a:solidFill>
                <a:latin typeface="Calibri"/>
                <a:ea typeface="Calibri"/>
                <a:cs typeface="Calibri"/>
                <a:sym typeface="Calibri"/>
              </a:rPr>
              <a:t>Florin Gheorghe, Innovation Specialist and Biomedical Engineer, UNICEF</a:t>
            </a:r>
            <a:endParaRPr sz="2642" b="0" i="0" u="none" strike="noStrike" cap="none">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FF5100"/>
              </a:buClr>
              <a:buSzPts val="4456"/>
              <a:buFont typeface="Calibri"/>
              <a:buNone/>
            </a:pPr>
            <a:r>
              <a:rPr lang="en-CA" sz="1670"/>
              <a:t>As an Innovation Specialist at the Product Innovation Centre at UNICEF Supply Division, Florin focuses on adding innovative products for oxygen therapy and delivery to the more than 2,000 products currently provided in UNICEF’s</a:t>
            </a:r>
            <a:r>
              <a:rPr lang="en-CA" sz="1670">
                <a:solidFill>
                  <a:schemeClr val="accent1"/>
                </a:solidFill>
              </a:rPr>
              <a:t> </a:t>
            </a:r>
            <a:r>
              <a:rPr lang="en-CA" sz="1670" u="sng">
                <a:solidFill>
                  <a:schemeClr val="accent1"/>
                </a:solidFill>
                <a:hlinkClick r:id="rId3">
                  <a:extLst>
                    <a:ext uri="{A12FA001-AC4F-418D-AE19-62706E023703}">
                      <ahyp:hlinkClr xmlns:ahyp="http://schemas.microsoft.com/office/drawing/2018/hyperlinkcolor" val="tx"/>
                    </a:ext>
                  </a:extLst>
                </a:hlinkClick>
              </a:rPr>
              <a:t>Supply Catalogue</a:t>
            </a:r>
            <a:r>
              <a:rPr lang="en-CA" sz="1670">
                <a:solidFill>
                  <a:schemeClr val="accent1"/>
                </a:solidFill>
              </a:rPr>
              <a:t> </a:t>
            </a:r>
            <a:r>
              <a:rPr lang="en-CA" sz="1670"/>
              <a:t>to respond to the needs of children and their families.</a:t>
            </a:r>
            <a:endParaRPr sz="1670"/>
          </a:p>
        </p:txBody>
      </p:sp>
      <p:pic>
        <p:nvPicPr>
          <p:cNvPr id="915" name="Google Shape;915;g23e559f6ec9_0_349" descr="Profile photo of Florin Gheorghe"/>
          <p:cNvPicPr preferRelativeResize="0"/>
          <p:nvPr/>
        </p:nvPicPr>
        <p:blipFill rotWithShape="1">
          <a:blip r:embed="rId4">
            <a:alphaModFix/>
          </a:blip>
          <a:srcRect/>
          <a:stretch/>
        </p:blipFill>
        <p:spPr>
          <a:xfrm>
            <a:off x="263328" y="1341588"/>
            <a:ext cx="4174800" cy="4174800"/>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23e559f6ec9_0_354"/>
          <p:cNvSpPr txBox="1">
            <a:spLocks noGrp="1"/>
          </p:cNvSpPr>
          <p:nvPr>
            <p:ph type="title"/>
          </p:nvPr>
        </p:nvSpPr>
        <p:spPr>
          <a:xfrm>
            <a:off x="630075" y="449598"/>
            <a:ext cx="3932100" cy="1120800"/>
          </a:xfrm>
          <a:prstGeom prst="rect">
            <a:avLst/>
          </a:prstGeom>
          <a:noFill/>
          <a:ln>
            <a:noFill/>
          </a:ln>
        </p:spPr>
        <p:txBody>
          <a:bodyPr spcFirstLastPara="1" wrap="square" lIns="0" tIns="45700" rIns="91425" bIns="45700" anchor="b" anchorCtr="0">
            <a:noAutofit/>
          </a:bodyPr>
          <a:lstStyle/>
          <a:p>
            <a:pPr marL="0" lvl="0" indent="0" algn="l" rtl="0">
              <a:lnSpc>
                <a:spcPct val="75000"/>
              </a:lnSpc>
              <a:spcBef>
                <a:spcPts val="0"/>
              </a:spcBef>
              <a:spcAft>
                <a:spcPts val="0"/>
              </a:spcAft>
              <a:buClr>
                <a:schemeClr val="lt1"/>
              </a:buClr>
              <a:buSzPts val="3200"/>
              <a:buFont typeface="Calibri"/>
              <a:buNone/>
            </a:pPr>
            <a:r>
              <a:rPr lang="en-CA"/>
              <a:t>What factors matter most?</a:t>
            </a:r>
            <a:endParaRPr/>
          </a:p>
        </p:txBody>
      </p:sp>
      <p:sp>
        <p:nvSpPr>
          <p:cNvPr id="921" name="Google Shape;921;g23e559f6ec9_0_354"/>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p>
            <a:pPr marL="457200" lvl="0" indent="-228600" algn="l" rtl="0">
              <a:lnSpc>
                <a:spcPct val="120000"/>
              </a:lnSpc>
              <a:spcBef>
                <a:spcPts val="1000"/>
              </a:spcBef>
              <a:spcAft>
                <a:spcPts val="0"/>
              </a:spcAft>
              <a:buSzPts val="3080"/>
              <a:buFont typeface="Calibri"/>
              <a:buNone/>
            </a:pPr>
            <a:endParaRPr/>
          </a:p>
        </p:txBody>
      </p:sp>
      <p:graphicFrame>
        <p:nvGraphicFramePr>
          <p:cNvPr id="922" name="Google Shape;922;g23e559f6ec9_0_354"/>
          <p:cNvGraphicFramePr/>
          <p:nvPr/>
        </p:nvGraphicFramePr>
        <p:xfrm>
          <a:off x="5183188" y="1367507"/>
          <a:ext cx="3000000" cy="3000000"/>
        </p:xfrm>
        <a:graphic>
          <a:graphicData uri="http://schemas.openxmlformats.org/drawingml/2006/table">
            <a:tbl>
              <a:tblPr firstRow="1" bandRow="1">
                <a:noFill/>
                <a:tableStyleId>{AF53EAF1-5B2A-497F-AC08-FCA615EE2B71}</a:tableStyleId>
              </a:tblPr>
              <a:tblGrid>
                <a:gridCol w="2184725">
                  <a:extLst>
                    <a:ext uri="{9D8B030D-6E8A-4147-A177-3AD203B41FA5}">
                      <a16:colId xmlns:a16="http://schemas.microsoft.com/office/drawing/2014/main" val="20000"/>
                    </a:ext>
                  </a:extLst>
                </a:gridCol>
                <a:gridCol w="2184725">
                  <a:extLst>
                    <a:ext uri="{9D8B030D-6E8A-4147-A177-3AD203B41FA5}">
                      <a16:colId xmlns:a16="http://schemas.microsoft.com/office/drawing/2014/main" val="20001"/>
                    </a:ext>
                  </a:extLst>
                </a:gridCol>
                <a:gridCol w="218472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accent1"/>
                          </a:solidFill>
                          <a:latin typeface="Calibri"/>
                          <a:ea typeface="Calibri"/>
                          <a:cs typeface="Calibri"/>
                          <a:sym typeface="Calibri"/>
                        </a:rPr>
                        <a:t>CRITICAL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accent1"/>
                          </a:solidFill>
                          <a:latin typeface="Calibri"/>
                          <a:ea typeface="Calibri"/>
                          <a:cs typeface="Calibri"/>
                          <a:sym typeface="Calibri"/>
                        </a:rPr>
                        <a:t>USEFUL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accent1"/>
                          </a:solidFill>
                          <a:latin typeface="Calibri"/>
                          <a:ea typeface="Calibri"/>
                          <a:cs typeface="Calibri"/>
                          <a:sym typeface="Calibri"/>
                        </a:rPr>
                        <a:t>OPTIMAL</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Does it need air?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Does it need oxygen?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Does it need power?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i="1" u="sng" strike="noStrike" cap="none">
                          <a:latin typeface="Calibri"/>
                          <a:ea typeface="Calibri"/>
                          <a:cs typeface="Calibri"/>
                          <a:sym typeface="Calibri"/>
                        </a:rPr>
                        <a:t>Humidification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Cost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Battery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Oxygen blender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Consumables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Cleanability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Ease of use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Reusability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Bubble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What’s included</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Alarms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Usability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Reprocessing ease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Lifespan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Accepts any circuit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Oxygen consumption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Transport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Ability to titrate FiO2</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Other modes (i.e., HFT)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Water trap</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Size, space, form</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PRV on expiratory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solidFill>
                            <a:srgbClr val="7F7F7F"/>
                          </a:solidFill>
                          <a:latin typeface="Calibri"/>
                          <a:ea typeface="Calibri"/>
                          <a:cs typeface="Calibri"/>
                          <a:sym typeface="Calibri"/>
                        </a:rPr>
                        <a:t>Imposed work of breathing / resistance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Pressure stability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Electronic vs mechanical</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Air filters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Bacterial filters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Type of prongs</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g23e559f6ec9_0_360"/>
          <p:cNvSpPr txBox="1">
            <a:spLocks noGrp="1"/>
          </p:cNvSpPr>
          <p:nvPr>
            <p:ph type="title"/>
          </p:nvPr>
        </p:nvSpPr>
        <p:spPr>
          <a:xfrm>
            <a:off x="630075" y="1367506"/>
            <a:ext cx="3932100" cy="240900"/>
          </a:xfrm>
          <a:prstGeom prst="rect">
            <a:avLst/>
          </a:prstGeom>
          <a:noFill/>
          <a:ln>
            <a:noFill/>
          </a:ln>
        </p:spPr>
        <p:txBody>
          <a:bodyPr spcFirstLastPara="1" wrap="square" lIns="0" tIns="45700" rIns="91425" bIns="45700" anchor="b" anchorCtr="0">
            <a:noAutofit/>
          </a:bodyPr>
          <a:lstStyle/>
          <a:p>
            <a:pPr marL="0" lvl="0" indent="0" algn="l" rtl="0">
              <a:lnSpc>
                <a:spcPct val="75000"/>
              </a:lnSpc>
              <a:spcBef>
                <a:spcPts val="0"/>
              </a:spcBef>
              <a:spcAft>
                <a:spcPts val="0"/>
              </a:spcAft>
              <a:buClr>
                <a:schemeClr val="lt1"/>
              </a:buClr>
              <a:buSzPts val="3200"/>
              <a:buFont typeface="Calibri"/>
              <a:buNone/>
            </a:pPr>
            <a:r>
              <a:rPr lang="en-CA"/>
              <a:t>What factors matter most?</a:t>
            </a:r>
            <a:endParaRPr/>
          </a:p>
        </p:txBody>
      </p:sp>
      <p:sp>
        <p:nvSpPr>
          <p:cNvPr id="928" name="Google Shape;928;g23e559f6ec9_0_360"/>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p>
            <a:pPr marL="457200" lvl="0" indent="-228600" algn="l" rtl="0">
              <a:lnSpc>
                <a:spcPct val="120000"/>
              </a:lnSpc>
              <a:spcBef>
                <a:spcPts val="1000"/>
              </a:spcBef>
              <a:spcAft>
                <a:spcPts val="0"/>
              </a:spcAft>
              <a:buSzPts val="3080"/>
              <a:buFont typeface="Calibri"/>
              <a:buNone/>
            </a:pPr>
            <a:endParaRPr/>
          </a:p>
        </p:txBody>
      </p:sp>
      <p:graphicFrame>
        <p:nvGraphicFramePr>
          <p:cNvPr id="929" name="Google Shape;929;g23e559f6ec9_0_360"/>
          <p:cNvGraphicFramePr/>
          <p:nvPr/>
        </p:nvGraphicFramePr>
        <p:xfrm>
          <a:off x="5183188" y="1367507"/>
          <a:ext cx="6554175" cy="4302780"/>
        </p:xfrm>
        <a:graphic>
          <a:graphicData uri="http://schemas.openxmlformats.org/drawingml/2006/table">
            <a:tbl>
              <a:tblPr firstRow="1" bandRow="1">
                <a:noFill/>
                <a:tableStyleId>{AF53EAF1-5B2A-497F-AC08-FCA615EE2B71}</a:tableStyleId>
              </a:tblPr>
              <a:tblGrid>
                <a:gridCol w="2184725">
                  <a:extLst>
                    <a:ext uri="{9D8B030D-6E8A-4147-A177-3AD203B41FA5}">
                      <a16:colId xmlns:a16="http://schemas.microsoft.com/office/drawing/2014/main" val="20000"/>
                    </a:ext>
                  </a:extLst>
                </a:gridCol>
                <a:gridCol w="2184725">
                  <a:extLst>
                    <a:ext uri="{9D8B030D-6E8A-4147-A177-3AD203B41FA5}">
                      <a16:colId xmlns:a16="http://schemas.microsoft.com/office/drawing/2014/main" val="20001"/>
                    </a:ext>
                  </a:extLst>
                </a:gridCol>
                <a:gridCol w="218472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accent1"/>
                          </a:solidFill>
                          <a:latin typeface="Calibri"/>
                          <a:ea typeface="Calibri"/>
                          <a:cs typeface="Calibri"/>
                          <a:sym typeface="Calibri"/>
                        </a:rPr>
                        <a:t>CRITICAL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accent1"/>
                          </a:solidFill>
                          <a:latin typeface="Calibri"/>
                          <a:ea typeface="Calibri"/>
                          <a:cs typeface="Calibri"/>
                          <a:sym typeface="Calibri"/>
                        </a:rPr>
                        <a:t>USEFUL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solidFill>
                            <a:schemeClr val="accent1"/>
                          </a:solidFill>
                          <a:latin typeface="Calibri"/>
                          <a:ea typeface="Calibri"/>
                          <a:cs typeface="Calibri"/>
                          <a:sym typeface="Calibri"/>
                        </a:rPr>
                        <a:t>OPTIMAL</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Does it need air?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Does it need oxygen?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Does it need power?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i="1" u="sng" strike="noStrike" cap="none">
                          <a:latin typeface="Calibri"/>
                          <a:ea typeface="Calibri"/>
                          <a:cs typeface="Calibri"/>
                          <a:sym typeface="Calibri"/>
                        </a:rPr>
                        <a:t>Humidification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Cost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Battery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Oxygen blender</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Consumables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Cleanability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Ease of use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b="1" u="none" strike="noStrike" cap="none">
                          <a:latin typeface="Calibri"/>
                          <a:ea typeface="Calibri"/>
                          <a:cs typeface="Calibri"/>
                          <a:sym typeface="Calibri"/>
                        </a:rPr>
                        <a:t>Reusability</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CA" sz="2000" b="1" i="1" u="none" strike="noStrike" cap="none">
                          <a:solidFill>
                            <a:schemeClr val="accent1"/>
                          </a:solidFill>
                          <a:latin typeface="Calibri"/>
                          <a:ea typeface="Calibri"/>
                          <a:cs typeface="Calibri"/>
                          <a:sym typeface="Calibri"/>
                        </a:rPr>
                        <a:t>YOUR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Bubble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What’s included</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Alarms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Usability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Reprocessing ease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Lifespan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Accepts any circuit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Oxygen consumption</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latin typeface="Calibri"/>
                          <a:ea typeface="Calibri"/>
                          <a:cs typeface="Calibri"/>
                          <a:sym typeface="Calibri"/>
                        </a:rPr>
                        <a:t>Transport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latin typeface="Calibri"/>
                          <a:ea typeface="Calibri"/>
                          <a:cs typeface="Calibri"/>
                          <a:sym typeface="Calibri"/>
                        </a:rPr>
                        <a:t>Ability to titrate FiO2</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Other modes (i.e., HFT)</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Water trap</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Size, space, form</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PRV on expiratory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i="1" u="sng" strike="noStrike" cap="none">
                          <a:solidFill>
                            <a:srgbClr val="7F7F7F"/>
                          </a:solidFill>
                          <a:latin typeface="Calibri"/>
                          <a:ea typeface="Calibri"/>
                          <a:cs typeface="Calibri"/>
                          <a:sym typeface="Calibri"/>
                        </a:rPr>
                        <a:t>Imposed work of breathing / resistance</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Pressure stability</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Electronic vs mechanical</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Air filters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Bacterial filters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CA" sz="1800" u="none" strike="noStrike" cap="none">
                          <a:solidFill>
                            <a:srgbClr val="7F7F7F"/>
                          </a:solidFill>
                          <a:latin typeface="Calibri"/>
                          <a:ea typeface="Calibri"/>
                          <a:cs typeface="Calibri"/>
                          <a:sym typeface="Calibri"/>
                        </a:rPr>
                        <a:t>Type of prongs</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23e559f6ec9_0_396"/>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1800"/>
              <a:buNone/>
            </a:pPr>
            <a:r>
              <a:rPr lang="en-CA">
                <a:latin typeface="Calibri"/>
                <a:ea typeface="Calibri"/>
                <a:cs typeface="Calibri"/>
                <a:sym typeface="Calibri"/>
              </a:rPr>
              <a:t>Product landscape</a:t>
            </a:r>
            <a:endParaRPr/>
          </a:p>
        </p:txBody>
      </p:sp>
      <p:pic>
        <p:nvPicPr>
          <p:cNvPr id="966" name="Google Shape;966;g23e559f6ec9_0_396" descr="CPAP,bubble,newborn,w/compressor &amp; SpO2"/>
          <p:cNvPicPr preferRelativeResize="0"/>
          <p:nvPr/>
        </p:nvPicPr>
        <p:blipFill rotWithShape="1">
          <a:blip r:embed="rId3">
            <a:alphaModFix/>
          </a:blip>
          <a:srcRect/>
          <a:stretch/>
        </p:blipFill>
        <p:spPr>
          <a:xfrm>
            <a:off x="8660396" y="4653456"/>
            <a:ext cx="1237812" cy="809262"/>
          </a:xfrm>
          <a:prstGeom prst="rect">
            <a:avLst/>
          </a:prstGeom>
          <a:noFill/>
          <a:ln>
            <a:noFill/>
          </a:ln>
        </p:spPr>
      </p:pic>
      <p:pic>
        <p:nvPicPr>
          <p:cNvPr id="967" name="Google Shape;967;g23e559f6ec9_0_396"/>
          <p:cNvPicPr preferRelativeResize="0"/>
          <p:nvPr/>
        </p:nvPicPr>
        <p:blipFill rotWithShape="1">
          <a:blip r:embed="rId4">
            <a:alphaModFix/>
          </a:blip>
          <a:srcRect/>
          <a:stretch/>
        </p:blipFill>
        <p:spPr>
          <a:xfrm>
            <a:off x="823522" y="2542875"/>
            <a:ext cx="1131393" cy="1026165"/>
          </a:xfrm>
          <a:prstGeom prst="rect">
            <a:avLst/>
          </a:prstGeom>
          <a:noFill/>
          <a:ln>
            <a:noFill/>
          </a:ln>
        </p:spPr>
      </p:pic>
      <p:pic>
        <p:nvPicPr>
          <p:cNvPr id="968" name="Google Shape;968;g23e559f6ec9_0_396" descr="CPAP,newborn,w/compressor &amp; O2 concentr"/>
          <p:cNvPicPr preferRelativeResize="0"/>
          <p:nvPr/>
        </p:nvPicPr>
        <p:blipFill rotWithShape="1">
          <a:blip r:embed="rId5">
            <a:alphaModFix/>
          </a:blip>
          <a:srcRect b="11637"/>
          <a:stretch/>
        </p:blipFill>
        <p:spPr>
          <a:xfrm>
            <a:off x="4906759" y="2456805"/>
            <a:ext cx="928222" cy="1240197"/>
          </a:xfrm>
          <a:prstGeom prst="rect">
            <a:avLst/>
          </a:prstGeom>
          <a:noFill/>
          <a:ln>
            <a:noFill/>
          </a:ln>
        </p:spPr>
      </p:pic>
      <p:pic>
        <p:nvPicPr>
          <p:cNvPr id="969" name="Google Shape;969;g23e559f6ec9_0_396"/>
          <p:cNvPicPr preferRelativeResize="0"/>
          <p:nvPr/>
        </p:nvPicPr>
        <p:blipFill rotWithShape="1">
          <a:blip r:embed="rId6">
            <a:alphaModFix/>
          </a:blip>
          <a:srcRect/>
          <a:stretch/>
        </p:blipFill>
        <p:spPr>
          <a:xfrm>
            <a:off x="10480206" y="2511629"/>
            <a:ext cx="1006469" cy="1115219"/>
          </a:xfrm>
          <a:prstGeom prst="rect">
            <a:avLst/>
          </a:prstGeom>
          <a:noFill/>
          <a:ln>
            <a:noFill/>
          </a:ln>
        </p:spPr>
      </p:pic>
      <p:pic>
        <p:nvPicPr>
          <p:cNvPr id="970" name="Google Shape;970;g23e559f6ec9_0_396"/>
          <p:cNvPicPr preferRelativeResize="0"/>
          <p:nvPr/>
        </p:nvPicPr>
        <p:blipFill rotWithShape="1">
          <a:blip r:embed="rId7">
            <a:alphaModFix/>
          </a:blip>
          <a:srcRect/>
          <a:stretch/>
        </p:blipFill>
        <p:spPr>
          <a:xfrm>
            <a:off x="8703945" y="3039228"/>
            <a:ext cx="1233344" cy="885347"/>
          </a:xfrm>
          <a:prstGeom prst="rect">
            <a:avLst/>
          </a:prstGeom>
          <a:noFill/>
          <a:ln>
            <a:noFill/>
          </a:ln>
        </p:spPr>
      </p:pic>
      <p:pic>
        <p:nvPicPr>
          <p:cNvPr id="971" name="Google Shape;971;g23e559f6ec9_0_396"/>
          <p:cNvPicPr preferRelativeResize="0"/>
          <p:nvPr/>
        </p:nvPicPr>
        <p:blipFill rotWithShape="1">
          <a:blip r:embed="rId8">
            <a:alphaModFix/>
          </a:blip>
          <a:srcRect/>
          <a:stretch/>
        </p:blipFill>
        <p:spPr>
          <a:xfrm>
            <a:off x="7002829" y="4139811"/>
            <a:ext cx="1138343" cy="977491"/>
          </a:xfrm>
          <a:prstGeom prst="rect">
            <a:avLst/>
          </a:prstGeom>
          <a:noFill/>
          <a:ln>
            <a:noFill/>
          </a:ln>
        </p:spPr>
      </p:pic>
      <p:sp>
        <p:nvSpPr>
          <p:cNvPr id="972" name="Google Shape;972;g23e559f6ec9_0_396"/>
          <p:cNvSpPr txBox="1"/>
          <p:nvPr/>
        </p:nvSpPr>
        <p:spPr>
          <a:xfrm>
            <a:off x="6666314" y="2262395"/>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Pumani</a:t>
            </a:r>
            <a:endParaRPr sz="1600" b="1" i="0" u="none" strike="noStrike" cap="none">
              <a:solidFill>
                <a:schemeClr val="dk1"/>
              </a:solidFill>
              <a:latin typeface="Calibri"/>
              <a:ea typeface="Calibri"/>
              <a:cs typeface="Calibri"/>
              <a:sym typeface="Calibri"/>
            </a:endParaRPr>
          </a:p>
        </p:txBody>
      </p:sp>
      <p:sp>
        <p:nvSpPr>
          <p:cNvPr id="973" name="Google Shape;973;g23e559f6ec9_0_396"/>
          <p:cNvSpPr txBox="1"/>
          <p:nvPr/>
        </p:nvSpPr>
        <p:spPr>
          <a:xfrm>
            <a:off x="579270" y="2198235"/>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Phoenix n300</a:t>
            </a:r>
            <a:endParaRPr sz="1400" b="0" i="0" u="none" strike="noStrike" cap="none">
              <a:solidFill>
                <a:srgbClr val="000000"/>
              </a:solidFill>
              <a:latin typeface="Arial"/>
              <a:ea typeface="Arial"/>
              <a:cs typeface="Arial"/>
              <a:sym typeface="Arial"/>
            </a:endParaRPr>
          </a:p>
        </p:txBody>
      </p:sp>
      <p:sp>
        <p:nvSpPr>
          <p:cNvPr id="974" name="Google Shape;974;g23e559f6ec9_0_396"/>
          <p:cNvSpPr txBox="1"/>
          <p:nvPr/>
        </p:nvSpPr>
        <p:spPr>
          <a:xfrm>
            <a:off x="8381254" y="4387947"/>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MTTS Dolphin</a:t>
            </a:r>
            <a:endParaRPr sz="1400" b="0" i="0" u="none" strike="noStrike" cap="none">
              <a:solidFill>
                <a:srgbClr val="000000"/>
              </a:solidFill>
              <a:latin typeface="Arial"/>
              <a:ea typeface="Arial"/>
              <a:cs typeface="Arial"/>
              <a:sym typeface="Arial"/>
            </a:endParaRPr>
          </a:p>
        </p:txBody>
      </p:sp>
      <p:sp>
        <p:nvSpPr>
          <p:cNvPr id="975" name="Google Shape;975;g23e559f6ec9_0_396"/>
          <p:cNvSpPr txBox="1"/>
          <p:nvPr/>
        </p:nvSpPr>
        <p:spPr>
          <a:xfrm>
            <a:off x="6746382" y="3841567"/>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FPH Airvo3</a:t>
            </a:r>
            <a:endParaRPr sz="1400" b="0" i="0" u="none" strike="noStrike" cap="none">
              <a:solidFill>
                <a:srgbClr val="000000"/>
              </a:solidFill>
              <a:latin typeface="Arial"/>
              <a:ea typeface="Arial"/>
              <a:cs typeface="Arial"/>
              <a:sym typeface="Arial"/>
            </a:endParaRPr>
          </a:p>
        </p:txBody>
      </p:sp>
      <p:sp>
        <p:nvSpPr>
          <p:cNvPr id="976" name="Google Shape;976;g23e559f6ec9_0_396"/>
          <p:cNvSpPr txBox="1"/>
          <p:nvPr/>
        </p:nvSpPr>
        <p:spPr>
          <a:xfrm>
            <a:off x="8381254" y="2683299"/>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FlowLite</a:t>
            </a:r>
            <a:endParaRPr sz="1600" b="1" i="0" u="none" strike="noStrike" cap="none">
              <a:solidFill>
                <a:schemeClr val="dk1"/>
              </a:solidFill>
              <a:latin typeface="Calibri"/>
              <a:ea typeface="Calibri"/>
              <a:cs typeface="Calibri"/>
              <a:sym typeface="Calibri"/>
            </a:endParaRPr>
          </a:p>
        </p:txBody>
      </p:sp>
      <p:sp>
        <p:nvSpPr>
          <p:cNvPr id="977" name="Google Shape;977;g23e559f6ec9_0_396"/>
          <p:cNvSpPr txBox="1"/>
          <p:nvPr/>
        </p:nvSpPr>
        <p:spPr>
          <a:xfrm>
            <a:off x="10009221" y="2200442"/>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Saans</a:t>
            </a:r>
            <a:endParaRPr sz="1600" b="1" i="0" u="none" strike="noStrike" cap="none">
              <a:solidFill>
                <a:schemeClr val="dk1"/>
              </a:solidFill>
              <a:latin typeface="Calibri"/>
              <a:ea typeface="Calibri"/>
              <a:cs typeface="Calibri"/>
              <a:sym typeface="Calibri"/>
            </a:endParaRPr>
          </a:p>
        </p:txBody>
      </p:sp>
      <p:sp>
        <p:nvSpPr>
          <p:cNvPr id="978" name="Google Shape;978;g23e559f6ec9_0_396"/>
          <p:cNvSpPr txBox="1"/>
          <p:nvPr/>
        </p:nvSpPr>
        <p:spPr>
          <a:xfrm>
            <a:off x="408006" y="4556049"/>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Vayu</a:t>
            </a:r>
            <a:endParaRPr sz="1400" b="0" i="0" u="none" strike="noStrike" cap="none">
              <a:solidFill>
                <a:srgbClr val="000000"/>
              </a:solidFill>
              <a:latin typeface="Arial"/>
              <a:ea typeface="Arial"/>
              <a:cs typeface="Arial"/>
              <a:sym typeface="Arial"/>
            </a:endParaRPr>
          </a:p>
        </p:txBody>
      </p:sp>
      <p:sp>
        <p:nvSpPr>
          <p:cNvPr id="979" name="Google Shape;979;g23e559f6ec9_0_396"/>
          <p:cNvSpPr txBox="1"/>
          <p:nvPr/>
        </p:nvSpPr>
        <p:spPr>
          <a:xfrm>
            <a:off x="4472858" y="2215410"/>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Diamedica</a:t>
            </a:r>
            <a:endParaRPr sz="1600" b="1" i="0" u="none" strike="noStrike" cap="none">
              <a:solidFill>
                <a:schemeClr val="dk1"/>
              </a:solidFill>
              <a:latin typeface="Calibri"/>
              <a:ea typeface="Calibri"/>
              <a:cs typeface="Calibri"/>
              <a:sym typeface="Calibri"/>
            </a:endParaRPr>
          </a:p>
        </p:txBody>
      </p:sp>
      <p:sp>
        <p:nvSpPr>
          <p:cNvPr id="980" name="Google Shape;980;g23e559f6ec9_0_396"/>
          <p:cNvSpPr txBox="1"/>
          <p:nvPr/>
        </p:nvSpPr>
        <p:spPr>
          <a:xfrm>
            <a:off x="2363426" y="2198539"/>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Seattle PAP</a:t>
            </a:r>
            <a:endParaRPr sz="1400" b="0" i="0" u="none" strike="noStrike" cap="none">
              <a:solidFill>
                <a:srgbClr val="000000"/>
              </a:solidFill>
              <a:latin typeface="Arial"/>
              <a:ea typeface="Arial"/>
              <a:cs typeface="Arial"/>
              <a:sym typeface="Arial"/>
            </a:endParaRPr>
          </a:p>
        </p:txBody>
      </p:sp>
      <p:sp>
        <p:nvSpPr>
          <p:cNvPr id="981" name="Google Shape;981;g23e559f6ec9_0_396"/>
          <p:cNvSpPr txBox="1"/>
          <p:nvPr/>
        </p:nvSpPr>
        <p:spPr>
          <a:xfrm>
            <a:off x="2406870" y="4556049"/>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PATH blender</a:t>
            </a:r>
            <a:endParaRPr sz="1400" b="0" i="0" u="none" strike="noStrike" cap="none">
              <a:solidFill>
                <a:srgbClr val="000000"/>
              </a:solidFill>
              <a:latin typeface="Arial"/>
              <a:ea typeface="Arial"/>
              <a:cs typeface="Arial"/>
              <a:sym typeface="Arial"/>
            </a:endParaRPr>
          </a:p>
        </p:txBody>
      </p:sp>
      <p:pic>
        <p:nvPicPr>
          <p:cNvPr id="982" name="Google Shape;982;g23e559f6ec9_0_396"/>
          <p:cNvPicPr preferRelativeResize="0"/>
          <p:nvPr/>
        </p:nvPicPr>
        <p:blipFill rotWithShape="1">
          <a:blip r:embed="rId9">
            <a:alphaModFix/>
          </a:blip>
          <a:srcRect/>
          <a:stretch/>
        </p:blipFill>
        <p:spPr>
          <a:xfrm>
            <a:off x="2477119" y="2546502"/>
            <a:ext cx="1479619" cy="1069376"/>
          </a:xfrm>
          <a:prstGeom prst="rect">
            <a:avLst/>
          </a:prstGeom>
          <a:noFill/>
          <a:ln>
            <a:noFill/>
          </a:ln>
        </p:spPr>
      </p:pic>
      <p:pic>
        <p:nvPicPr>
          <p:cNvPr id="983" name="Google Shape;983;g23e559f6ec9_0_396" descr="Nonelectric bubble continuous positive airway pressure | MDER"/>
          <p:cNvPicPr preferRelativeResize="0"/>
          <p:nvPr/>
        </p:nvPicPr>
        <p:blipFill rotWithShape="1">
          <a:blip r:embed="rId10">
            <a:alphaModFix/>
          </a:blip>
          <a:srcRect/>
          <a:stretch/>
        </p:blipFill>
        <p:spPr>
          <a:xfrm>
            <a:off x="2541714" y="5039928"/>
            <a:ext cx="1474606" cy="759943"/>
          </a:xfrm>
          <a:prstGeom prst="rect">
            <a:avLst/>
          </a:prstGeom>
          <a:noFill/>
          <a:ln>
            <a:noFill/>
          </a:ln>
        </p:spPr>
      </p:pic>
      <p:sp>
        <p:nvSpPr>
          <p:cNvPr id="984" name="Google Shape;984;g23e559f6ec9_0_396"/>
          <p:cNvSpPr/>
          <p:nvPr/>
        </p:nvSpPr>
        <p:spPr>
          <a:xfrm>
            <a:off x="435392" y="1778695"/>
            <a:ext cx="3953100" cy="20124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85" name="Google Shape;985;g23e559f6ec9_0_396"/>
          <p:cNvSpPr txBox="1"/>
          <p:nvPr/>
        </p:nvSpPr>
        <p:spPr>
          <a:xfrm>
            <a:off x="421063" y="1764309"/>
            <a:ext cx="899100" cy="403200"/>
          </a:xfrm>
          <a:prstGeom prst="rect">
            <a:avLst/>
          </a:prstGeom>
          <a:solidFill>
            <a:schemeClr val="accent2"/>
          </a:solid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lt1"/>
                </a:solidFill>
                <a:latin typeface="Calibri"/>
                <a:ea typeface="Calibri"/>
                <a:cs typeface="Calibri"/>
                <a:sym typeface="Calibri"/>
              </a:rPr>
              <a:t>High pressure</a:t>
            </a:r>
            <a:endParaRPr sz="1400" b="0" i="0" u="none" strike="noStrike" cap="none">
              <a:solidFill>
                <a:srgbClr val="000000"/>
              </a:solidFill>
              <a:latin typeface="Arial"/>
              <a:ea typeface="Arial"/>
              <a:cs typeface="Arial"/>
              <a:sym typeface="Arial"/>
            </a:endParaRPr>
          </a:p>
        </p:txBody>
      </p:sp>
      <p:pic>
        <p:nvPicPr>
          <p:cNvPr id="986" name="Google Shape;986;g23e559f6ec9_0_396" descr="battery icon design template vector 7635002 Vector Art at Vecteezy"/>
          <p:cNvPicPr preferRelativeResize="0"/>
          <p:nvPr/>
        </p:nvPicPr>
        <p:blipFill rotWithShape="1">
          <a:blip r:embed="rId11">
            <a:alphaModFix/>
          </a:blip>
          <a:srcRect/>
          <a:stretch/>
        </p:blipFill>
        <p:spPr>
          <a:xfrm>
            <a:off x="9632757" y="2661551"/>
            <a:ext cx="133491" cy="241263"/>
          </a:xfrm>
          <a:prstGeom prst="rect">
            <a:avLst/>
          </a:prstGeom>
          <a:noFill/>
          <a:ln>
            <a:noFill/>
          </a:ln>
        </p:spPr>
      </p:pic>
      <p:pic>
        <p:nvPicPr>
          <p:cNvPr id="987" name="Google Shape;987;g23e559f6ec9_0_396" descr="battery icon design template vector 7635002 Vector Art at Vecteezy"/>
          <p:cNvPicPr preferRelativeResize="0"/>
          <p:nvPr/>
        </p:nvPicPr>
        <p:blipFill rotWithShape="1">
          <a:blip r:embed="rId11">
            <a:alphaModFix/>
          </a:blip>
          <a:srcRect/>
          <a:stretch/>
        </p:blipFill>
        <p:spPr>
          <a:xfrm>
            <a:off x="11204608" y="2176126"/>
            <a:ext cx="133491" cy="241263"/>
          </a:xfrm>
          <a:prstGeom prst="rect">
            <a:avLst/>
          </a:prstGeom>
          <a:noFill/>
          <a:ln>
            <a:noFill/>
          </a:ln>
        </p:spPr>
      </p:pic>
      <p:pic>
        <p:nvPicPr>
          <p:cNvPr id="988" name="Google Shape;988;g23e559f6ec9_0_396" descr="battery icon design template vector 7635002 Vector Art at Vecteezy"/>
          <p:cNvPicPr preferRelativeResize="0"/>
          <p:nvPr/>
        </p:nvPicPr>
        <p:blipFill rotWithShape="1">
          <a:blip r:embed="rId11">
            <a:alphaModFix/>
          </a:blip>
          <a:srcRect/>
          <a:stretch/>
        </p:blipFill>
        <p:spPr>
          <a:xfrm>
            <a:off x="8135476" y="3817926"/>
            <a:ext cx="133491" cy="241263"/>
          </a:xfrm>
          <a:prstGeom prst="rect">
            <a:avLst/>
          </a:prstGeom>
          <a:noFill/>
          <a:ln>
            <a:noFill/>
          </a:ln>
        </p:spPr>
      </p:pic>
      <p:pic>
        <p:nvPicPr>
          <p:cNvPr id="989" name="Google Shape;989;g23e559f6ec9_0_396" descr="image"/>
          <p:cNvPicPr preferRelativeResize="0"/>
          <p:nvPr/>
        </p:nvPicPr>
        <p:blipFill rotWithShape="1">
          <a:blip r:embed="rId12">
            <a:alphaModFix/>
          </a:blip>
          <a:srcRect/>
          <a:stretch/>
        </p:blipFill>
        <p:spPr>
          <a:xfrm>
            <a:off x="6943431" y="2517059"/>
            <a:ext cx="1341844" cy="964842"/>
          </a:xfrm>
          <a:prstGeom prst="rect">
            <a:avLst/>
          </a:prstGeom>
          <a:noFill/>
          <a:ln>
            <a:noFill/>
          </a:ln>
        </p:spPr>
      </p:pic>
      <p:pic>
        <p:nvPicPr>
          <p:cNvPr id="990" name="Google Shape;990;g23e559f6ec9_0_396"/>
          <p:cNvPicPr preferRelativeResize="0"/>
          <p:nvPr/>
        </p:nvPicPr>
        <p:blipFill rotWithShape="1">
          <a:blip r:embed="rId13">
            <a:alphaModFix/>
          </a:blip>
          <a:srcRect/>
          <a:stretch/>
        </p:blipFill>
        <p:spPr>
          <a:xfrm>
            <a:off x="10435090" y="4158861"/>
            <a:ext cx="978738" cy="679506"/>
          </a:xfrm>
          <a:prstGeom prst="rect">
            <a:avLst/>
          </a:prstGeom>
          <a:noFill/>
          <a:ln>
            <a:noFill/>
          </a:ln>
        </p:spPr>
      </p:pic>
      <p:sp>
        <p:nvSpPr>
          <p:cNvPr id="991" name="Google Shape;991;g23e559f6ec9_0_396"/>
          <p:cNvSpPr txBox="1"/>
          <p:nvPr/>
        </p:nvSpPr>
        <p:spPr>
          <a:xfrm>
            <a:off x="9980103" y="3841567"/>
            <a:ext cx="1796100" cy="2610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dk1"/>
                </a:solidFill>
                <a:latin typeface="Calibri"/>
                <a:ea typeface="Calibri"/>
                <a:cs typeface="Calibri"/>
                <a:sym typeface="Calibri"/>
              </a:rPr>
              <a:t>Diamedica Transport</a:t>
            </a:r>
            <a:endParaRPr sz="1400" b="0" i="0" u="none" strike="noStrike" cap="none">
              <a:solidFill>
                <a:srgbClr val="000000"/>
              </a:solidFill>
              <a:latin typeface="Arial"/>
              <a:ea typeface="Arial"/>
              <a:cs typeface="Arial"/>
              <a:sym typeface="Arial"/>
            </a:endParaRPr>
          </a:p>
        </p:txBody>
      </p:sp>
      <p:pic>
        <p:nvPicPr>
          <p:cNvPr id="992" name="Google Shape;992;g23e559f6ec9_0_396" descr="battery icon design template vector 7635002 Vector Art at Vecteezy"/>
          <p:cNvPicPr preferRelativeResize="0"/>
          <p:nvPr/>
        </p:nvPicPr>
        <p:blipFill rotWithShape="1">
          <a:blip r:embed="rId11">
            <a:alphaModFix/>
          </a:blip>
          <a:srcRect/>
          <a:stretch/>
        </p:blipFill>
        <p:spPr>
          <a:xfrm>
            <a:off x="11671754" y="3841710"/>
            <a:ext cx="133491" cy="241263"/>
          </a:xfrm>
          <a:prstGeom prst="rect">
            <a:avLst/>
          </a:prstGeom>
          <a:noFill/>
          <a:ln>
            <a:noFill/>
          </a:ln>
        </p:spPr>
      </p:pic>
      <p:sp>
        <p:nvSpPr>
          <p:cNvPr id="993" name="Google Shape;993;g23e559f6ec9_0_396"/>
          <p:cNvSpPr/>
          <p:nvPr/>
        </p:nvSpPr>
        <p:spPr>
          <a:xfrm>
            <a:off x="4607763" y="1779849"/>
            <a:ext cx="1626900" cy="20124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4" name="Google Shape;994;g23e559f6ec9_0_396"/>
          <p:cNvSpPr txBox="1"/>
          <p:nvPr/>
        </p:nvSpPr>
        <p:spPr>
          <a:xfrm>
            <a:off x="4593433" y="1765463"/>
            <a:ext cx="899100" cy="403200"/>
          </a:xfrm>
          <a:prstGeom prst="rect">
            <a:avLst/>
          </a:prstGeom>
          <a:solidFill>
            <a:schemeClr val="accent2"/>
          </a:solid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lt1"/>
                </a:solidFill>
                <a:latin typeface="Calibri"/>
                <a:ea typeface="Calibri"/>
                <a:cs typeface="Calibri"/>
                <a:sym typeface="Calibri"/>
              </a:rPr>
              <a:t>Built-in oxygen</a:t>
            </a:r>
            <a:endParaRPr sz="1400" b="0" i="0" u="none" strike="noStrike" cap="none">
              <a:solidFill>
                <a:srgbClr val="000000"/>
              </a:solidFill>
              <a:latin typeface="Arial"/>
              <a:ea typeface="Arial"/>
              <a:cs typeface="Arial"/>
              <a:sym typeface="Arial"/>
            </a:endParaRPr>
          </a:p>
        </p:txBody>
      </p:sp>
      <p:sp>
        <p:nvSpPr>
          <p:cNvPr id="995" name="Google Shape;995;g23e559f6ec9_0_396"/>
          <p:cNvSpPr/>
          <p:nvPr/>
        </p:nvSpPr>
        <p:spPr>
          <a:xfrm>
            <a:off x="452661" y="4084551"/>
            <a:ext cx="3953100" cy="20124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6" name="Google Shape;996;g23e559f6ec9_0_396"/>
          <p:cNvSpPr txBox="1"/>
          <p:nvPr/>
        </p:nvSpPr>
        <p:spPr>
          <a:xfrm>
            <a:off x="438332" y="4070165"/>
            <a:ext cx="899100" cy="403200"/>
          </a:xfrm>
          <a:prstGeom prst="rect">
            <a:avLst/>
          </a:prstGeom>
          <a:solidFill>
            <a:schemeClr val="accent2"/>
          </a:solid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lt1"/>
                </a:solidFill>
                <a:latin typeface="Calibri"/>
                <a:ea typeface="Calibri"/>
                <a:cs typeface="Calibri"/>
                <a:sym typeface="Calibri"/>
              </a:rPr>
              <a:t>No power</a:t>
            </a:r>
            <a:endParaRPr sz="1400" b="0" i="0" u="none" strike="noStrike" cap="none">
              <a:solidFill>
                <a:srgbClr val="000000"/>
              </a:solidFill>
              <a:latin typeface="Arial"/>
              <a:ea typeface="Arial"/>
              <a:cs typeface="Arial"/>
              <a:sym typeface="Arial"/>
            </a:endParaRPr>
          </a:p>
        </p:txBody>
      </p:sp>
      <p:pic>
        <p:nvPicPr>
          <p:cNvPr id="997" name="Google Shape;997;g23e559f6ec9_0_396"/>
          <p:cNvPicPr preferRelativeResize="0"/>
          <p:nvPr/>
        </p:nvPicPr>
        <p:blipFill rotWithShape="1">
          <a:blip r:embed="rId14">
            <a:alphaModFix/>
          </a:blip>
          <a:srcRect/>
          <a:stretch/>
        </p:blipFill>
        <p:spPr>
          <a:xfrm>
            <a:off x="732998" y="4902246"/>
            <a:ext cx="1119240" cy="1065151"/>
          </a:xfrm>
          <a:prstGeom prst="rect">
            <a:avLst/>
          </a:prstGeom>
          <a:noFill/>
          <a:ln>
            <a:noFill/>
          </a:ln>
        </p:spPr>
      </p:pic>
      <p:sp>
        <p:nvSpPr>
          <p:cNvPr id="998" name="Google Shape;998;g23e559f6ec9_0_396"/>
          <p:cNvSpPr/>
          <p:nvPr/>
        </p:nvSpPr>
        <p:spPr>
          <a:xfrm>
            <a:off x="6591636" y="1795200"/>
            <a:ext cx="5259000" cy="4302000"/>
          </a:xfrm>
          <a:prstGeom prst="roundRect">
            <a:avLst>
              <a:gd name="adj" fmla="val 9773"/>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99" name="Google Shape;999;g23e559f6ec9_0_396"/>
          <p:cNvSpPr txBox="1"/>
          <p:nvPr/>
        </p:nvSpPr>
        <p:spPr>
          <a:xfrm>
            <a:off x="6577306" y="1780814"/>
            <a:ext cx="899100" cy="403200"/>
          </a:xfrm>
          <a:prstGeom prst="rect">
            <a:avLst/>
          </a:prstGeom>
          <a:solidFill>
            <a:schemeClr val="accent2"/>
          </a:solid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Noto Sans Symbols"/>
              <a:buNone/>
            </a:pPr>
            <a:r>
              <a:rPr lang="en-CA" sz="1600" b="1" i="0" u="none" strike="noStrike" cap="none">
                <a:solidFill>
                  <a:schemeClr val="lt1"/>
                </a:solidFill>
                <a:latin typeface="Calibri"/>
                <a:ea typeface="Calibri"/>
                <a:cs typeface="Calibri"/>
                <a:sym typeface="Calibri"/>
              </a:rPr>
              <a:t>Any O2 source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g23e559f6ec9_0_434"/>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1800"/>
              <a:buNone/>
            </a:pPr>
            <a:r>
              <a:rPr lang="en-CA"/>
              <a:t>Product fit based on facility infrastructure</a:t>
            </a:r>
            <a:endParaRPr/>
          </a:p>
        </p:txBody>
      </p:sp>
      <p:graphicFrame>
        <p:nvGraphicFramePr>
          <p:cNvPr id="1005" name="Google Shape;1005;g23e559f6ec9_0_434"/>
          <p:cNvGraphicFramePr/>
          <p:nvPr/>
        </p:nvGraphicFramePr>
        <p:xfrm>
          <a:off x="418641" y="1920555"/>
          <a:ext cx="11127050" cy="1617970"/>
        </p:xfrm>
        <a:graphic>
          <a:graphicData uri="http://schemas.openxmlformats.org/drawingml/2006/table">
            <a:tbl>
              <a:tblPr firstRow="1" bandRow="1">
                <a:noFill/>
                <a:tableStyleId>{0AE1051F-8611-41F5-AD48-516D3064135F}</a:tableStyleId>
              </a:tblPr>
              <a:tblGrid>
                <a:gridCol w="2213350">
                  <a:extLst>
                    <a:ext uri="{9D8B030D-6E8A-4147-A177-3AD203B41FA5}">
                      <a16:colId xmlns:a16="http://schemas.microsoft.com/office/drawing/2014/main" val="20000"/>
                    </a:ext>
                  </a:extLst>
                </a:gridCol>
                <a:gridCol w="618250">
                  <a:extLst>
                    <a:ext uri="{9D8B030D-6E8A-4147-A177-3AD203B41FA5}">
                      <a16:colId xmlns:a16="http://schemas.microsoft.com/office/drawing/2014/main" val="20001"/>
                    </a:ext>
                  </a:extLst>
                </a:gridCol>
                <a:gridCol w="618250">
                  <a:extLst>
                    <a:ext uri="{9D8B030D-6E8A-4147-A177-3AD203B41FA5}">
                      <a16:colId xmlns:a16="http://schemas.microsoft.com/office/drawing/2014/main" val="20002"/>
                    </a:ext>
                  </a:extLst>
                </a:gridCol>
                <a:gridCol w="618250">
                  <a:extLst>
                    <a:ext uri="{9D8B030D-6E8A-4147-A177-3AD203B41FA5}">
                      <a16:colId xmlns:a16="http://schemas.microsoft.com/office/drawing/2014/main" val="20003"/>
                    </a:ext>
                  </a:extLst>
                </a:gridCol>
                <a:gridCol w="618250">
                  <a:extLst>
                    <a:ext uri="{9D8B030D-6E8A-4147-A177-3AD203B41FA5}">
                      <a16:colId xmlns:a16="http://schemas.microsoft.com/office/drawing/2014/main" val="20004"/>
                    </a:ext>
                  </a:extLst>
                </a:gridCol>
                <a:gridCol w="618250">
                  <a:extLst>
                    <a:ext uri="{9D8B030D-6E8A-4147-A177-3AD203B41FA5}">
                      <a16:colId xmlns:a16="http://schemas.microsoft.com/office/drawing/2014/main" val="20005"/>
                    </a:ext>
                  </a:extLst>
                </a:gridCol>
                <a:gridCol w="618250">
                  <a:extLst>
                    <a:ext uri="{9D8B030D-6E8A-4147-A177-3AD203B41FA5}">
                      <a16:colId xmlns:a16="http://schemas.microsoft.com/office/drawing/2014/main" val="20006"/>
                    </a:ext>
                  </a:extLst>
                </a:gridCol>
                <a:gridCol w="618250">
                  <a:extLst>
                    <a:ext uri="{9D8B030D-6E8A-4147-A177-3AD203B41FA5}">
                      <a16:colId xmlns:a16="http://schemas.microsoft.com/office/drawing/2014/main" val="20007"/>
                    </a:ext>
                  </a:extLst>
                </a:gridCol>
                <a:gridCol w="618250">
                  <a:extLst>
                    <a:ext uri="{9D8B030D-6E8A-4147-A177-3AD203B41FA5}">
                      <a16:colId xmlns:a16="http://schemas.microsoft.com/office/drawing/2014/main" val="20008"/>
                    </a:ext>
                  </a:extLst>
                </a:gridCol>
                <a:gridCol w="618250">
                  <a:extLst>
                    <a:ext uri="{9D8B030D-6E8A-4147-A177-3AD203B41FA5}">
                      <a16:colId xmlns:a16="http://schemas.microsoft.com/office/drawing/2014/main" val="20009"/>
                    </a:ext>
                  </a:extLst>
                </a:gridCol>
                <a:gridCol w="618250">
                  <a:extLst>
                    <a:ext uri="{9D8B030D-6E8A-4147-A177-3AD203B41FA5}">
                      <a16:colId xmlns:a16="http://schemas.microsoft.com/office/drawing/2014/main" val="20010"/>
                    </a:ext>
                  </a:extLst>
                </a:gridCol>
                <a:gridCol w="618250">
                  <a:extLst>
                    <a:ext uri="{9D8B030D-6E8A-4147-A177-3AD203B41FA5}">
                      <a16:colId xmlns:a16="http://schemas.microsoft.com/office/drawing/2014/main" val="20011"/>
                    </a:ext>
                  </a:extLst>
                </a:gridCol>
                <a:gridCol w="618250">
                  <a:extLst>
                    <a:ext uri="{9D8B030D-6E8A-4147-A177-3AD203B41FA5}">
                      <a16:colId xmlns:a16="http://schemas.microsoft.com/office/drawing/2014/main" val="20012"/>
                    </a:ext>
                  </a:extLst>
                </a:gridCol>
                <a:gridCol w="567500">
                  <a:extLst>
                    <a:ext uri="{9D8B030D-6E8A-4147-A177-3AD203B41FA5}">
                      <a16:colId xmlns:a16="http://schemas.microsoft.com/office/drawing/2014/main" val="20013"/>
                    </a:ext>
                  </a:extLst>
                </a:gridCol>
                <a:gridCol w="927200">
                  <a:extLst>
                    <a:ext uri="{9D8B030D-6E8A-4147-A177-3AD203B41FA5}">
                      <a16:colId xmlns:a16="http://schemas.microsoft.com/office/drawing/2014/main" val="20014"/>
                    </a:ext>
                  </a:extLst>
                </a:gridCol>
              </a:tblGrid>
              <a:tr h="361250">
                <a:tc>
                  <a:txBody>
                    <a:bodyPr/>
                    <a:lstStyle/>
                    <a:p>
                      <a:pPr marL="0" marR="0" lvl="0" indent="0" algn="l" rtl="0">
                        <a:lnSpc>
                          <a:spcPct val="100000"/>
                        </a:lnSpc>
                        <a:spcBef>
                          <a:spcPts val="0"/>
                        </a:spcBef>
                        <a:spcAft>
                          <a:spcPts val="0"/>
                        </a:spcAft>
                        <a:buClr>
                          <a:srgbClr val="000000"/>
                        </a:buClr>
                        <a:buSzPts val="1400"/>
                        <a:buFont typeface="Arial"/>
                        <a:buNone/>
                      </a:pPr>
                      <a:r>
                        <a:rPr lang="en-CA" sz="1400" u="none" strike="noStrike" cap="none">
                          <a:solidFill>
                            <a:schemeClr val="dk1"/>
                          </a:solidFill>
                          <a:latin typeface="Calibri"/>
                          <a:ea typeface="Calibri"/>
                          <a:cs typeface="Calibri"/>
                          <a:sym typeface="Calibri"/>
                        </a:rPr>
                        <a:t>Is there power?</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gridSpan="6">
                  <a:txBody>
                    <a:bodyPr/>
                    <a:lstStyle/>
                    <a:p>
                      <a:pPr marL="0" marR="0" lvl="0" indent="0" algn="ctr" rtl="0">
                        <a:lnSpc>
                          <a:spcPct val="100000"/>
                        </a:lnSpc>
                        <a:spcBef>
                          <a:spcPts val="0"/>
                        </a:spcBef>
                        <a:spcAft>
                          <a:spcPts val="0"/>
                        </a:spcAft>
                        <a:buClr>
                          <a:srgbClr val="000000"/>
                        </a:buClr>
                        <a:buSzPts val="1400"/>
                        <a:buFont typeface="Arial"/>
                        <a:buNone/>
                      </a:pPr>
                      <a:r>
                        <a:rPr lang="en-CA" sz="1400" b="0" u="none" strike="noStrike" cap="none">
                          <a:solidFill>
                            <a:schemeClr val="dk1"/>
                          </a:solidFill>
                          <a:latin typeface="Calibri"/>
                          <a:ea typeface="Calibri"/>
                          <a:cs typeface="Calibri"/>
                          <a:sym typeface="Calibri"/>
                        </a:rPr>
                        <a:t>Reliable Power</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rtl="0">
                        <a:lnSpc>
                          <a:spcPct val="100000"/>
                        </a:lnSpc>
                        <a:spcBef>
                          <a:spcPts val="0"/>
                        </a:spcBef>
                        <a:spcAft>
                          <a:spcPts val="0"/>
                        </a:spcAft>
                        <a:buClr>
                          <a:srgbClr val="000000"/>
                        </a:buClr>
                        <a:buSzPts val="1400"/>
                        <a:buFont typeface="Arial"/>
                        <a:buNone/>
                      </a:pPr>
                      <a:r>
                        <a:rPr lang="en-CA" sz="1400" b="0" u="none" strike="noStrike" cap="none">
                          <a:solidFill>
                            <a:schemeClr val="dk1"/>
                          </a:solidFill>
                          <a:latin typeface="Calibri"/>
                          <a:ea typeface="Calibri"/>
                          <a:cs typeface="Calibri"/>
                          <a:sym typeface="Calibri"/>
                        </a:rPr>
                        <a:t>Power Not Consistently Available</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4">
                  <a:txBody>
                    <a:bodyPr/>
                    <a:lstStyle/>
                    <a:p>
                      <a:pPr marL="0" marR="0" lvl="0" indent="0" algn="ctr" rtl="0">
                        <a:lnSpc>
                          <a:spcPct val="100000"/>
                        </a:lnSpc>
                        <a:spcBef>
                          <a:spcPts val="0"/>
                        </a:spcBef>
                        <a:spcAft>
                          <a:spcPts val="0"/>
                        </a:spcAft>
                        <a:buClr>
                          <a:srgbClr val="000000"/>
                        </a:buClr>
                        <a:buSzPts val="1400"/>
                        <a:buFont typeface="Arial"/>
                        <a:buNone/>
                      </a:pPr>
                      <a:r>
                        <a:rPr lang="en-CA" sz="1400" b="0" u="none" strike="noStrike" cap="none">
                          <a:solidFill>
                            <a:schemeClr val="dk1"/>
                          </a:solidFill>
                          <a:latin typeface="Calibri"/>
                          <a:ea typeface="Calibri"/>
                          <a:cs typeface="Calibri"/>
                          <a:sym typeface="Calibri"/>
                        </a:rPr>
                        <a:t>Low cost</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rowSpan="4">
                  <a:txBody>
                    <a:bodyPr/>
                    <a:lstStyle/>
                    <a:p>
                      <a:pPr marL="0" marR="0" lvl="0" indent="0" algn="ctr" rtl="0">
                        <a:lnSpc>
                          <a:spcPct val="100000"/>
                        </a:lnSpc>
                        <a:spcBef>
                          <a:spcPts val="0"/>
                        </a:spcBef>
                        <a:spcAft>
                          <a:spcPts val="0"/>
                        </a:spcAft>
                        <a:buClr>
                          <a:srgbClr val="000000"/>
                        </a:buClr>
                        <a:buSzPts val="1400"/>
                        <a:buFont typeface="Arial"/>
                        <a:buNone/>
                      </a:pPr>
                      <a:r>
                        <a:rPr lang="en-CA" sz="1400" b="0" u="none" strike="noStrike" cap="none">
                          <a:solidFill>
                            <a:schemeClr val="dk1"/>
                          </a:solidFill>
                          <a:latin typeface="Calibri"/>
                          <a:ea typeface="Calibri"/>
                          <a:cs typeface="Calibri"/>
                          <a:sym typeface="Calibri"/>
                        </a:rPr>
                        <a:t>Transport, power outage</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38100" cap="flat" cmpd="sng">
                      <a:solidFill>
                        <a:schemeClr val="accent2"/>
                      </a:solidFill>
                      <a:prstDash val="solid"/>
                      <a:round/>
                      <a:headEnd type="none" w="sm" len="sm"/>
                      <a:tailEnd type="none" w="sm" len="sm"/>
                    </a:lnT>
                    <a:lnB w="381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61250">
                <a:tc>
                  <a:txBody>
                    <a:bodyPr/>
                    <a:lstStyle/>
                    <a:p>
                      <a:pPr marL="0" marR="0" lvl="0" indent="0" algn="l" rtl="0">
                        <a:lnSpc>
                          <a:spcPct val="100000"/>
                        </a:lnSpc>
                        <a:spcBef>
                          <a:spcPts val="0"/>
                        </a:spcBef>
                        <a:spcAft>
                          <a:spcPts val="0"/>
                        </a:spcAft>
                        <a:buClr>
                          <a:srgbClr val="000000"/>
                        </a:buClr>
                        <a:buSzPts val="1400"/>
                        <a:buFont typeface="Arial"/>
                        <a:buNone/>
                      </a:pPr>
                      <a:r>
                        <a:rPr lang="en-CA" sz="1400" b="1" u="none" strike="noStrike" cap="none">
                          <a:latin typeface="Calibri"/>
                          <a:ea typeface="Calibri"/>
                          <a:cs typeface="Calibri"/>
                          <a:sym typeface="Calibri"/>
                        </a:rPr>
                        <a:t>Is there oxygen?</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gridSpan="4">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gridSpan="4">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77300">
                <a:tc>
                  <a:txBody>
                    <a:bodyPr/>
                    <a:lstStyle/>
                    <a:p>
                      <a:pPr marL="0" marR="0" lvl="0" indent="0" algn="l" rtl="0">
                        <a:lnSpc>
                          <a:spcPct val="100000"/>
                        </a:lnSpc>
                        <a:spcBef>
                          <a:spcPts val="0"/>
                        </a:spcBef>
                        <a:spcAft>
                          <a:spcPts val="0"/>
                        </a:spcAft>
                        <a:buClr>
                          <a:srgbClr val="000000"/>
                        </a:buClr>
                        <a:buSzPts val="1400"/>
                        <a:buFont typeface="Arial"/>
                        <a:buNone/>
                      </a:pPr>
                      <a:r>
                        <a:rPr lang="en-CA" sz="1400" b="1" u="none" strike="noStrike" cap="none">
                          <a:latin typeface="Calibri"/>
                          <a:ea typeface="Calibri"/>
                          <a:cs typeface="Calibri"/>
                          <a:sym typeface="Calibri"/>
                        </a:rPr>
                        <a:t>What type of O2?</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Cylinder or piped</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Oxygen concentrator</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None</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Cylinder or piped</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Oxygen concentrator</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None</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12700" cap="flat" cmpd="sng">
                      <a:solidFill>
                        <a:schemeClr val="accent2"/>
                      </a:solidFill>
                      <a:prstDash val="dot"/>
                      <a:round/>
                      <a:headEnd type="none" w="sm" len="sm"/>
                      <a:tailEnd type="none" w="sm" len="sm"/>
                    </a:lnB>
                    <a:solidFill>
                      <a:schemeClr val="lt1"/>
                    </a:solidFill>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377300">
                <a:tc>
                  <a:txBody>
                    <a:bodyPr/>
                    <a:lstStyle/>
                    <a:p>
                      <a:pPr marL="0" marR="0" lvl="0" indent="0" algn="l" rtl="0">
                        <a:lnSpc>
                          <a:spcPct val="100000"/>
                        </a:lnSpc>
                        <a:spcBef>
                          <a:spcPts val="0"/>
                        </a:spcBef>
                        <a:spcAft>
                          <a:spcPts val="0"/>
                        </a:spcAft>
                        <a:buClr>
                          <a:srgbClr val="000000"/>
                        </a:buClr>
                        <a:buSzPts val="1400"/>
                        <a:buFont typeface="Arial"/>
                        <a:buNone/>
                      </a:pPr>
                      <a:r>
                        <a:rPr lang="en-CA" sz="1400" b="1" u="none" strike="noStrike" cap="none">
                          <a:latin typeface="Calibri"/>
                          <a:ea typeface="Calibri"/>
                          <a:cs typeface="Calibri"/>
                          <a:sym typeface="Calibri"/>
                        </a:rPr>
                        <a:t>Is medical air required?</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38100" cap="flat" cmpd="sng">
                      <a:solidFill>
                        <a:schemeClr val="accent2"/>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Yes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CA" sz="1400" u="none" strike="noStrike" cap="none">
                          <a:latin typeface="Calibri"/>
                          <a:ea typeface="Calibri"/>
                          <a:cs typeface="Calibri"/>
                          <a:sym typeface="Calibri"/>
                        </a:rPr>
                        <a:t>No</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38100" cap="flat" cmpd="sng">
                      <a:solidFill>
                        <a:schemeClr val="accent2"/>
                      </a:solidFill>
                      <a:prstDash val="solid"/>
                      <a:round/>
                      <a:headEnd type="none" w="sm" len="sm"/>
                      <a:tailEnd type="none" w="sm" len="sm"/>
                    </a:lnR>
                    <a:lnT w="12700" cap="flat" cmpd="sng">
                      <a:solidFill>
                        <a:schemeClr val="accent2"/>
                      </a:solidFill>
                      <a:prstDash val="dot"/>
                      <a:round/>
                      <a:headEnd type="none" w="sm" len="sm"/>
                      <a:tailEnd type="none" w="sm" len="sm"/>
                    </a:lnT>
                    <a:lnB w="38100" cap="flat" cmpd="sng">
                      <a:solidFill>
                        <a:schemeClr val="accent2"/>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23e559f6ec9_0_439"/>
          <p:cNvSpPr txBox="1">
            <a:spLocks noGrp="1"/>
          </p:cNvSpPr>
          <p:nvPr>
            <p:ph type="title"/>
          </p:nvPr>
        </p:nvSpPr>
        <p:spPr>
          <a:xfrm>
            <a:off x="630075" y="411599"/>
            <a:ext cx="3932100" cy="645900"/>
          </a:xfrm>
          <a:prstGeom prst="rect">
            <a:avLst/>
          </a:prstGeom>
          <a:noFill/>
          <a:ln>
            <a:noFill/>
          </a:ln>
        </p:spPr>
        <p:txBody>
          <a:bodyPr spcFirstLastPara="1" wrap="square" lIns="0" tIns="45700" rIns="91425" bIns="45700" anchor="b" anchorCtr="0">
            <a:noAutofit/>
          </a:bodyPr>
          <a:lstStyle/>
          <a:p>
            <a:pPr marL="0" lvl="0" indent="0" algn="l" rtl="0">
              <a:lnSpc>
                <a:spcPct val="75000"/>
              </a:lnSpc>
              <a:spcBef>
                <a:spcPts val="0"/>
              </a:spcBef>
              <a:spcAft>
                <a:spcPts val="0"/>
              </a:spcAft>
              <a:buClr>
                <a:schemeClr val="lt1"/>
              </a:buClr>
              <a:buSzPts val="3200"/>
              <a:buFont typeface="Calibri"/>
              <a:buNone/>
            </a:pPr>
            <a:r>
              <a:rPr lang="en-CA"/>
              <a:t>Decision Support</a:t>
            </a:r>
            <a:endParaRPr/>
          </a:p>
        </p:txBody>
      </p:sp>
      <p:sp>
        <p:nvSpPr>
          <p:cNvPr id="1011" name="Google Shape;1011;g23e559f6ec9_0_439"/>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fontScale="85000" lnSpcReduction="20000"/>
          </a:bodyPr>
          <a:lstStyle/>
          <a:p>
            <a:pPr marL="231775" lvl="0" indent="0" algn="l" rtl="0">
              <a:lnSpc>
                <a:spcPct val="120000"/>
              </a:lnSpc>
              <a:spcBef>
                <a:spcPts val="1000"/>
              </a:spcBef>
              <a:spcAft>
                <a:spcPts val="0"/>
              </a:spcAft>
              <a:buSzPct val="141934"/>
              <a:buNone/>
            </a:pPr>
            <a:r>
              <a:rPr lang="en-CA"/>
              <a:t>Procuring the right products, numbers of devices, consumables and spare parts for comprehensive newborn care is essential to ensure appropriate implementation &amp; uptake of bubble CPAP devices. </a:t>
            </a:r>
            <a:endParaRPr/>
          </a:p>
          <a:p>
            <a:pPr marL="231775" lvl="0" indent="0" algn="l" rtl="0">
              <a:lnSpc>
                <a:spcPct val="120000"/>
              </a:lnSpc>
              <a:spcBef>
                <a:spcPts val="1000"/>
              </a:spcBef>
              <a:spcAft>
                <a:spcPts val="0"/>
              </a:spcAft>
              <a:buSzPct val="141934"/>
              <a:buNone/>
            </a:pPr>
            <a:r>
              <a:rPr lang="en-CA"/>
              <a:t>UNICEF is developing a </a:t>
            </a:r>
            <a:r>
              <a:rPr lang="en-CA" b="1"/>
              <a:t>digital procurement guide &amp; forecasting tool </a:t>
            </a:r>
            <a:r>
              <a:rPr lang="en-CA"/>
              <a:t>linked to the UNICEF supply catalog, intending to:</a:t>
            </a:r>
            <a:endParaRPr/>
          </a:p>
          <a:p>
            <a:pPr marL="688975" lvl="0" indent="-457199" algn="l" rtl="0">
              <a:lnSpc>
                <a:spcPct val="120000"/>
              </a:lnSpc>
              <a:spcBef>
                <a:spcPts val="0"/>
              </a:spcBef>
              <a:spcAft>
                <a:spcPts val="0"/>
              </a:spcAft>
              <a:buSzPct val="141934"/>
              <a:buFont typeface="Arial"/>
              <a:buChar char="•"/>
            </a:pPr>
            <a:r>
              <a:rPr lang="en-CA"/>
              <a:t>Simplify product selection </a:t>
            </a:r>
            <a:endParaRPr/>
          </a:p>
          <a:p>
            <a:pPr marL="688975" lvl="0" indent="-457199" algn="l" rtl="0">
              <a:lnSpc>
                <a:spcPct val="120000"/>
              </a:lnSpc>
              <a:spcBef>
                <a:spcPts val="0"/>
              </a:spcBef>
              <a:spcAft>
                <a:spcPts val="0"/>
              </a:spcAft>
              <a:buSzPct val="141934"/>
              <a:buFont typeface="Arial"/>
              <a:buChar char="•"/>
            </a:pPr>
            <a:r>
              <a:rPr lang="en-CA"/>
              <a:t>Drive demand for comprehensive newborn care</a:t>
            </a:r>
            <a:endParaRPr/>
          </a:p>
          <a:p>
            <a:pPr marL="688975" lvl="0" indent="-457199" algn="l" rtl="0">
              <a:lnSpc>
                <a:spcPct val="120000"/>
              </a:lnSpc>
              <a:spcBef>
                <a:spcPts val="0"/>
              </a:spcBef>
              <a:spcAft>
                <a:spcPts val="0"/>
              </a:spcAft>
              <a:buSzPct val="141934"/>
              <a:buFont typeface="Arial"/>
              <a:buChar char="•"/>
            </a:pPr>
            <a:r>
              <a:rPr lang="en-CA"/>
              <a:t>Bundle for ease of purchase via unit category (e.g., devices, spares &amp; consumables)</a:t>
            </a:r>
            <a:endParaRPr/>
          </a:p>
          <a:p>
            <a:pPr marL="688975" lvl="0" indent="-457199" algn="l" rtl="0">
              <a:lnSpc>
                <a:spcPct val="120000"/>
              </a:lnSpc>
              <a:spcBef>
                <a:spcPts val="0"/>
              </a:spcBef>
              <a:spcAft>
                <a:spcPts val="0"/>
              </a:spcAft>
              <a:buSzPct val="141934"/>
              <a:buFont typeface="Arial"/>
              <a:buChar char="•"/>
            </a:pPr>
            <a:r>
              <a:rPr lang="en-CA"/>
              <a:t>Focus on quality implementation</a:t>
            </a:r>
            <a:endParaRPr/>
          </a:p>
          <a:p>
            <a:pPr marL="231775" lvl="0" indent="0" algn="l" rtl="0">
              <a:lnSpc>
                <a:spcPct val="120000"/>
              </a:lnSpc>
              <a:spcBef>
                <a:spcPts val="1000"/>
              </a:spcBef>
              <a:spcAft>
                <a:spcPts val="0"/>
              </a:spcAft>
              <a:buSzPct val="141934"/>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g23e559f6ec9_0_444"/>
          <p:cNvPicPr preferRelativeResize="0"/>
          <p:nvPr/>
        </p:nvPicPr>
        <p:blipFill rotWithShape="1">
          <a:blip r:embed="rId3">
            <a:alphaModFix/>
          </a:blip>
          <a:srcRect/>
          <a:stretch/>
        </p:blipFill>
        <p:spPr>
          <a:xfrm>
            <a:off x="4073950" y="259625"/>
            <a:ext cx="8118052" cy="6598374"/>
          </a:xfrm>
          <a:prstGeom prst="rect">
            <a:avLst/>
          </a:prstGeom>
          <a:noFill/>
          <a:ln>
            <a:noFill/>
          </a:ln>
        </p:spPr>
      </p:pic>
      <p:sp>
        <p:nvSpPr>
          <p:cNvPr id="1018" name="Google Shape;1018;g23e559f6ec9_0_444"/>
          <p:cNvSpPr/>
          <p:nvPr/>
        </p:nvSpPr>
        <p:spPr>
          <a:xfrm>
            <a:off x="711679" y="762000"/>
            <a:ext cx="3051900" cy="15774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chemeClr val="accent2"/>
              </a:buClr>
              <a:buSzPts val="4000"/>
              <a:buFont typeface="Arial"/>
              <a:buNone/>
            </a:pPr>
            <a:r>
              <a:rPr lang="en-CA" sz="4000" b="1" i="0" u="none" strike="noStrike" cap="none">
                <a:solidFill>
                  <a:schemeClr val="accent2"/>
                </a:solidFill>
                <a:latin typeface="Calibri"/>
                <a:ea typeface="Calibri"/>
                <a:cs typeface="Calibri"/>
                <a:sym typeface="Calibri"/>
              </a:rPr>
              <a:t>Devices, Consumables &amp; Supplies</a:t>
            </a:r>
            <a:endParaRPr sz="4000" b="1" i="0" u="none" strike="noStrike" cap="none">
              <a:solidFill>
                <a:schemeClr val="accent2"/>
              </a:solidFill>
              <a:latin typeface="Calibri"/>
              <a:ea typeface="Calibri"/>
              <a:cs typeface="Calibri"/>
              <a:sym typeface="Calibri"/>
            </a:endParaRPr>
          </a:p>
          <a:p>
            <a:pPr marL="0" marR="0" lvl="0" indent="0" algn="l" rtl="0">
              <a:lnSpc>
                <a:spcPct val="103000"/>
              </a:lnSpc>
              <a:spcBef>
                <a:spcPts val="0"/>
              </a:spcBef>
              <a:spcAft>
                <a:spcPts val="0"/>
              </a:spcAft>
              <a:buClr>
                <a:schemeClr val="accent2"/>
              </a:buClr>
              <a:buSzPts val="4000"/>
              <a:buFont typeface="Arial"/>
              <a:buNone/>
            </a:pPr>
            <a:endParaRPr sz="40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g23e559f6ec9_0_450"/>
          <p:cNvPicPr preferRelativeResize="0"/>
          <p:nvPr/>
        </p:nvPicPr>
        <p:blipFill rotWithShape="1">
          <a:blip r:embed="rId3">
            <a:alphaModFix/>
          </a:blip>
          <a:srcRect/>
          <a:stretch/>
        </p:blipFill>
        <p:spPr>
          <a:xfrm>
            <a:off x="4073950" y="221625"/>
            <a:ext cx="8118052" cy="6636376"/>
          </a:xfrm>
          <a:prstGeom prst="rect">
            <a:avLst/>
          </a:prstGeom>
          <a:noFill/>
          <a:ln>
            <a:noFill/>
          </a:ln>
        </p:spPr>
      </p:pic>
      <p:sp>
        <p:nvSpPr>
          <p:cNvPr id="1025" name="Google Shape;1025;g23e559f6ec9_0_450"/>
          <p:cNvSpPr/>
          <p:nvPr/>
        </p:nvSpPr>
        <p:spPr>
          <a:xfrm>
            <a:off x="3829050" y="6430780"/>
            <a:ext cx="8363100" cy="4272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26" name="Google Shape;1026;g23e559f6ec9_0_450"/>
          <p:cNvSpPr/>
          <p:nvPr/>
        </p:nvSpPr>
        <p:spPr>
          <a:xfrm>
            <a:off x="711679" y="762000"/>
            <a:ext cx="3051900" cy="15774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chemeClr val="accent2"/>
              </a:buClr>
              <a:buSzPts val="4000"/>
              <a:buFont typeface="Arial"/>
              <a:buNone/>
            </a:pPr>
            <a:r>
              <a:rPr lang="en-CA" sz="4000" b="1" i="0" u="none" strike="noStrike" cap="none">
                <a:solidFill>
                  <a:schemeClr val="accent2"/>
                </a:solidFill>
                <a:latin typeface="Calibri"/>
                <a:ea typeface="Calibri"/>
                <a:cs typeface="Calibri"/>
                <a:sym typeface="Calibri"/>
              </a:rPr>
              <a:t>Devices, Consumables &amp; Supplies</a:t>
            </a:r>
            <a:endParaRPr sz="4000" b="1" i="0" u="none" strike="noStrike" cap="none">
              <a:solidFill>
                <a:schemeClr val="accent2"/>
              </a:solidFill>
              <a:latin typeface="Calibri"/>
              <a:ea typeface="Calibri"/>
              <a:cs typeface="Calibri"/>
              <a:sym typeface="Calibri"/>
            </a:endParaRPr>
          </a:p>
          <a:p>
            <a:pPr marL="0" marR="0" lvl="0" indent="0" algn="l" rtl="0">
              <a:lnSpc>
                <a:spcPct val="103000"/>
              </a:lnSpc>
              <a:spcBef>
                <a:spcPts val="0"/>
              </a:spcBef>
              <a:spcAft>
                <a:spcPts val="0"/>
              </a:spcAft>
              <a:buClr>
                <a:schemeClr val="accent2"/>
              </a:buClr>
              <a:buSzPts val="4000"/>
              <a:buFont typeface="Arial"/>
              <a:buNone/>
            </a:pPr>
            <a:endParaRPr sz="40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g23e559f6ec9_0_465"/>
          <p:cNvPicPr preferRelativeResize="0"/>
          <p:nvPr/>
        </p:nvPicPr>
        <p:blipFill rotWithShape="1">
          <a:blip r:embed="rId3">
            <a:alphaModFix/>
          </a:blip>
          <a:srcRect/>
          <a:stretch/>
        </p:blipFill>
        <p:spPr>
          <a:xfrm>
            <a:off x="4559300" y="0"/>
            <a:ext cx="7632700" cy="6858000"/>
          </a:xfrm>
          <a:prstGeom prst="rect">
            <a:avLst/>
          </a:prstGeom>
          <a:noFill/>
          <a:ln>
            <a:noFill/>
          </a:ln>
        </p:spPr>
      </p:pic>
      <p:sp>
        <p:nvSpPr>
          <p:cNvPr id="1033" name="Google Shape;1033;g23e559f6ec9_0_465"/>
          <p:cNvSpPr/>
          <p:nvPr/>
        </p:nvSpPr>
        <p:spPr>
          <a:xfrm>
            <a:off x="711679" y="762000"/>
            <a:ext cx="3051900" cy="15774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chemeClr val="accent2"/>
              </a:buClr>
              <a:buSzPts val="4000"/>
              <a:buFont typeface="Arial"/>
              <a:buNone/>
            </a:pPr>
            <a:r>
              <a:rPr lang="en-CA" sz="4000" b="1" i="0" u="none" strike="noStrike" cap="none">
                <a:solidFill>
                  <a:schemeClr val="accent2"/>
                </a:solidFill>
                <a:latin typeface="Calibri"/>
                <a:ea typeface="Calibri"/>
                <a:cs typeface="Calibri"/>
                <a:sym typeface="Calibri"/>
              </a:rPr>
              <a:t>Devices, Consumables &amp; Supplies</a:t>
            </a:r>
            <a:endParaRPr sz="4000" b="1" i="0" u="none" strike="noStrike" cap="none">
              <a:solidFill>
                <a:schemeClr val="accent2"/>
              </a:solidFill>
              <a:latin typeface="Calibri"/>
              <a:ea typeface="Calibri"/>
              <a:cs typeface="Calibri"/>
              <a:sym typeface="Calibri"/>
            </a:endParaRPr>
          </a:p>
          <a:p>
            <a:pPr marL="0" marR="0" lvl="0" indent="0" algn="l" rtl="0">
              <a:lnSpc>
                <a:spcPct val="103000"/>
              </a:lnSpc>
              <a:spcBef>
                <a:spcPts val="0"/>
              </a:spcBef>
              <a:spcAft>
                <a:spcPts val="0"/>
              </a:spcAft>
              <a:buClr>
                <a:schemeClr val="accent2"/>
              </a:buClr>
              <a:buSzPts val="4000"/>
              <a:buFont typeface="Arial"/>
              <a:buNone/>
            </a:pPr>
            <a:endParaRPr sz="4000" b="1" i="0" u="none" strike="noStrike" cap="none">
              <a:solidFill>
                <a:schemeClr val="accent2"/>
              </a:solidFill>
              <a:latin typeface="Calibri"/>
              <a:ea typeface="Calibri"/>
              <a:cs typeface="Calibri"/>
              <a:sym typeface="Calibri"/>
            </a:endParaRPr>
          </a:p>
        </p:txBody>
      </p:sp>
      <p:sp>
        <p:nvSpPr>
          <p:cNvPr id="1034" name="Google Shape;1034;g23e559f6ec9_0_465"/>
          <p:cNvSpPr txBox="1">
            <a:spLocks noGrp="1"/>
          </p:cNvSpPr>
          <p:nvPr>
            <p:ph type="body" idx="1"/>
          </p:nvPr>
        </p:nvSpPr>
        <p:spPr>
          <a:xfrm>
            <a:off x="711679" y="2458387"/>
            <a:ext cx="3117300" cy="4170900"/>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1000"/>
              </a:spcBef>
              <a:spcAft>
                <a:spcPts val="0"/>
              </a:spcAft>
              <a:buClr>
                <a:srgbClr val="00AEEF"/>
              </a:buClr>
              <a:buSzPts val="2640"/>
              <a:buNone/>
            </a:pPr>
            <a:r>
              <a:rPr lang="en-CA">
                <a:solidFill>
                  <a:schemeClr val="dk1"/>
                </a:solidFill>
                <a:latin typeface="Calibri"/>
                <a:ea typeface="Calibri"/>
                <a:cs typeface="Calibri"/>
                <a:sym typeface="Calibri"/>
              </a:rPr>
              <a:t>User information is collected to ensure the right devices &amp; quantities are provided, linking user environments to device specifications</a:t>
            </a:r>
            <a:endParaRPr/>
          </a:p>
        </p:txBody>
      </p:sp>
      <p:sp>
        <p:nvSpPr>
          <p:cNvPr id="1035" name="Google Shape;1035;g23e559f6ec9_0_465"/>
          <p:cNvSpPr/>
          <p:nvPr/>
        </p:nvSpPr>
        <p:spPr>
          <a:xfrm>
            <a:off x="4344950" y="762000"/>
            <a:ext cx="2865300" cy="60960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g23e559f6ec9_0_473"/>
          <p:cNvPicPr preferRelativeResize="0"/>
          <p:nvPr/>
        </p:nvPicPr>
        <p:blipFill rotWithShape="1">
          <a:blip r:embed="rId3">
            <a:alphaModFix/>
          </a:blip>
          <a:srcRect/>
          <a:stretch/>
        </p:blipFill>
        <p:spPr>
          <a:xfrm>
            <a:off x="4609975" y="12"/>
            <a:ext cx="7582025" cy="6807476"/>
          </a:xfrm>
          <a:prstGeom prst="rect">
            <a:avLst/>
          </a:prstGeom>
          <a:noFill/>
          <a:ln>
            <a:noFill/>
          </a:ln>
        </p:spPr>
      </p:pic>
      <p:sp>
        <p:nvSpPr>
          <p:cNvPr id="1042" name="Google Shape;1042;g23e559f6ec9_0_473"/>
          <p:cNvSpPr/>
          <p:nvPr/>
        </p:nvSpPr>
        <p:spPr>
          <a:xfrm>
            <a:off x="9878518" y="612946"/>
            <a:ext cx="2313600" cy="60960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0" i="0" u="none" strike="noStrike" cap="none">
              <a:solidFill>
                <a:schemeClr val="accent2"/>
              </a:solidFill>
              <a:latin typeface="Calibri"/>
              <a:ea typeface="Calibri"/>
              <a:cs typeface="Calibri"/>
              <a:sym typeface="Calibri"/>
            </a:endParaRPr>
          </a:p>
        </p:txBody>
      </p:sp>
      <p:sp>
        <p:nvSpPr>
          <p:cNvPr id="1043" name="Google Shape;1043;g23e559f6ec9_0_473"/>
          <p:cNvSpPr txBox="1">
            <a:spLocks noGrp="1"/>
          </p:cNvSpPr>
          <p:nvPr>
            <p:ph type="body" idx="1"/>
          </p:nvPr>
        </p:nvSpPr>
        <p:spPr>
          <a:xfrm>
            <a:off x="711678" y="2439337"/>
            <a:ext cx="3369600" cy="4170900"/>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1000"/>
              </a:spcBef>
              <a:spcAft>
                <a:spcPts val="0"/>
              </a:spcAft>
              <a:buClr>
                <a:srgbClr val="00AEEF"/>
              </a:buClr>
              <a:buSzPts val="2640"/>
              <a:buNone/>
            </a:pPr>
            <a:r>
              <a:rPr lang="en-CA" b="1">
                <a:solidFill>
                  <a:schemeClr val="accent2"/>
                </a:solidFill>
                <a:latin typeface="Calibri"/>
                <a:ea typeface="Calibri"/>
                <a:cs typeface="Calibri"/>
                <a:sym typeface="Calibri"/>
              </a:rPr>
              <a:t>Appropriate</a:t>
            </a:r>
            <a:r>
              <a:rPr lang="en-CA">
                <a:solidFill>
                  <a:schemeClr val="dk1"/>
                </a:solidFill>
                <a:latin typeface="Calibri"/>
                <a:ea typeface="Calibri"/>
                <a:cs typeface="Calibri"/>
                <a:sym typeface="Calibri"/>
              </a:rPr>
              <a:t> UNICEF SD Supply Catalogue numbers autofill the device order with indicative pricing and suggested quantities for the SNCU, LW and HTMU</a:t>
            </a:r>
            <a:endParaRPr/>
          </a:p>
        </p:txBody>
      </p:sp>
      <p:sp>
        <p:nvSpPr>
          <p:cNvPr id="1044" name="Google Shape;1044;g23e559f6ec9_0_473"/>
          <p:cNvSpPr/>
          <p:nvPr/>
        </p:nvSpPr>
        <p:spPr>
          <a:xfrm>
            <a:off x="6686352" y="612946"/>
            <a:ext cx="1014900" cy="56874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0" i="0" u="none" strike="noStrike" cap="none">
              <a:solidFill>
                <a:schemeClr val="accent2"/>
              </a:solidFill>
              <a:latin typeface="Calibri"/>
              <a:ea typeface="Calibri"/>
              <a:cs typeface="Calibri"/>
              <a:sym typeface="Calibri"/>
            </a:endParaRPr>
          </a:p>
        </p:txBody>
      </p:sp>
      <p:sp>
        <p:nvSpPr>
          <p:cNvPr id="1045" name="Google Shape;1045;g23e559f6ec9_0_473"/>
          <p:cNvSpPr/>
          <p:nvPr/>
        </p:nvSpPr>
        <p:spPr>
          <a:xfrm>
            <a:off x="711679" y="762000"/>
            <a:ext cx="3051900" cy="15774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chemeClr val="accent2"/>
              </a:buClr>
              <a:buSzPts val="4000"/>
              <a:buFont typeface="Arial"/>
              <a:buNone/>
            </a:pPr>
            <a:r>
              <a:rPr lang="en-CA" sz="4000" b="1" i="0" u="none" strike="noStrike" cap="none">
                <a:solidFill>
                  <a:schemeClr val="accent2"/>
                </a:solidFill>
                <a:latin typeface="Calibri"/>
                <a:ea typeface="Calibri"/>
                <a:cs typeface="Calibri"/>
                <a:sym typeface="Calibri"/>
              </a:rPr>
              <a:t>Devices, Consumables &amp; Supplies</a:t>
            </a:r>
            <a:endParaRPr sz="4000" b="1" i="0" u="none" strike="noStrike" cap="none">
              <a:solidFill>
                <a:schemeClr val="accent2"/>
              </a:solidFill>
              <a:latin typeface="Calibri"/>
              <a:ea typeface="Calibri"/>
              <a:cs typeface="Calibri"/>
              <a:sym typeface="Calibri"/>
            </a:endParaRPr>
          </a:p>
          <a:p>
            <a:pPr marL="0" marR="0" lvl="0" indent="0" algn="l" rtl="0">
              <a:lnSpc>
                <a:spcPct val="103000"/>
              </a:lnSpc>
              <a:spcBef>
                <a:spcPts val="0"/>
              </a:spcBef>
              <a:spcAft>
                <a:spcPts val="0"/>
              </a:spcAft>
              <a:buClr>
                <a:schemeClr val="accent2"/>
              </a:buClr>
              <a:buSzPts val="4000"/>
              <a:buFont typeface="Arial"/>
              <a:buNone/>
            </a:pPr>
            <a:endParaRPr sz="40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B094-8F5D-680B-84AA-7205DE3D91BE}"/>
              </a:ext>
            </a:extLst>
          </p:cNvPr>
          <p:cNvSpPr>
            <a:spLocks noGrp="1"/>
          </p:cNvSpPr>
          <p:nvPr>
            <p:ph type="title"/>
          </p:nvPr>
        </p:nvSpPr>
        <p:spPr/>
        <p:txBody>
          <a:bodyPr/>
          <a:lstStyle/>
          <a:p>
            <a:r>
              <a:rPr lang="en-US" dirty="0"/>
              <a:t>Conference Objectives</a:t>
            </a:r>
          </a:p>
        </p:txBody>
      </p:sp>
      <p:graphicFrame>
        <p:nvGraphicFramePr>
          <p:cNvPr id="5" name="Content Placeholder 4">
            <a:extLst>
              <a:ext uri="{FF2B5EF4-FFF2-40B4-BE49-F238E27FC236}">
                <a16:creationId xmlns:a16="http://schemas.microsoft.com/office/drawing/2014/main" id="{12713C67-C544-4077-BBFC-C7F9CCC4639D}"/>
              </a:ext>
            </a:extLst>
          </p:cNvPr>
          <p:cNvGraphicFramePr>
            <a:graphicFrameLocks noGrp="1"/>
          </p:cNvGraphicFramePr>
          <p:nvPr>
            <p:ph idx="1"/>
          </p:nvPr>
        </p:nvGraphicFramePr>
        <p:xfrm>
          <a:off x="617538" y="1584325"/>
          <a:ext cx="10964862" cy="459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A123FB4-744A-4D1D-41B4-1E935BCFEDA0}"/>
              </a:ext>
            </a:extLst>
          </p:cNvPr>
          <p:cNvSpPr>
            <a:spLocks noGrp="1"/>
          </p:cNvSpPr>
          <p:nvPr>
            <p:ph type="sldNum" sz="quarter" idx="12"/>
          </p:nvPr>
        </p:nvSpPr>
        <p:spPr/>
        <p:txBody>
          <a:bodyPr/>
          <a:lstStyle/>
          <a:p>
            <a:fld id="{35B6E5A0-E4B5-4D69-B89F-7DC6A31D35A3}" type="slidenum">
              <a:rPr lang="en-US" smtClean="0"/>
              <a:pPr/>
              <a:t>4</a:t>
            </a:fld>
            <a:endParaRPr lang="en-US" dirty="0"/>
          </a:p>
        </p:txBody>
      </p:sp>
    </p:spTree>
    <p:extLst>
      <p:ext uri="{BB962C8B-B14F-4D97-AF65-F5344CB8AC3E}">
        <p14:creationId xmlns:p14="http://schemas.microsoft.com/office/powerpoint/2010/main" val="30147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2E24C6C-48D1-4034-A690-20BC701D698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77C6DE5C-F6D5-4642-A321-3736EE5E8FC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14DC065A-15B1-4E0C-BE0E-6CD50E58B2D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03B6C57A-E529-4ABC-B566-1179F5EB558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230CEAA5-D3F1-4101-9946-D97BFBDE8EA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170F8F21-13E6-47F5-B72E-EA3C12AA1C2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AF1DB191-21F9-4531-BCA6-BE2716A574A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515362CF-1998-4692-844C-D06959270CD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F6D43082-0953-45AE-99EB-4F128E036D3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6A3E7F68-DAE4-48CF-B420-36BAEF2869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g23e559f6ec9_0_482"/>
          <p:cNvPicPr preferRelativeResize="0"/>
          <p:nvPr/>
        </p:nvPicPr>
        <p:blipFill rotWithShape="1">
          <a:blip r:embed="rId3">
            <a:alphaModFix/>
          </a:blip>
          <a:srcRect/>
          <a:stretch/>
        </p:blipFill>
        <p:spPr>
          <a:xfrm>
            <a:off x="4546600" y="0"/>
            <a:ext cx="7645400" cy="6858000"/>
          </a:xfrm>
          <a:prstGeom prst="rect">
            <a:avLst/>
          </a:prstGeom>
          <a:noFill/>
          <a:ln>
            <a:noFill/>
          </a:ln>
        </p:spPr>
      </p:pic>
      <p:graphicFrame>
        <p:nvGraphicFramePr>
          <p:cNvPr id="1052" name="Google Shape;1052;g23e559f6ec9_0_482"/>
          <p:cNvGraphicFramePr/>
          <p:nvPr/>
        </p:nvGraphicFramePr>
        <p:xfrm>
          <a:off x="711678" y="6172200"/>
          <a:ext cx="3000000" cy="3000000"/>
        </p:xfrm>
        <a:graphic>
          <a:graphicData uri="http://schemas.openxmlformats.org/drawingml/2006/table">
            <a:tbl>
              <a:tblPr firstRow="1">
                <a:noFill/>
                <a:tableStyleId>{AF53EAF1-5B2A-497F-AC08-FCA615EE2B71}</a:tableStyleId>
              </a:tblPr>
              <a:tblGrid>
                <a:gridCol w="5511550">
                  <a:extLst>
                    <a:ext uri="{9D8B030D-6E8A-4147-A177-3AD203B41FA5}">
                      <a16:colId xmlns:a16="http://schemas.microsoft.com/office/drawing/2014/main" val="20000"/>
                    </a:ext>
                  </a:extLst>
                </a:gridCol>
                <a:gridCol w="5511550">
                  <a:extLst>
                    <a:ext uri="{9D8B030D-6E8A-4147-A177-3AD203B41FA5}">
                      <a16:colId xmlns:a16="http://schemas.microsoft.com/office/drawing/2014/main" val="20001"/>
                    </a:ext>
                  </a:extLst>
                </a:gridCol>
              </a:tblGrid>
              <a:tr h="536750">
                <a:tc>
                  <a:txBody>
                    <a:bodyPr/>
                    <a:lstStyle/>
                    <a:p>
                      <a:pPr marL="0" marR="0" lvl="0" indent="0" algn="l" rtl="0">
                        <a:lnSpc>
                          <a:spcPct val="150000"/>
                        </a:lnSpc>
                        <a:spcBef>
                          <a:spcPts val="0"/>
                        </a:spcBef>
                        <a:spcAft>
                          <a:spcPts val="0"/>
                        </a:spcAft>
                        <a:buClr>
                          <a:schemeClr val="lt1"/>
                        </a:buClr>
                        <a:buSzPts val="1050"/>
                        <a:buFont typeface="Arial"/>
                        <a:buNone/>
                      </a:pPr>
                      <a:fld id="{00000000-1234-1234-1234-123412341234}" type="slidenum">
                        <a:rPr lang="en-CA" sz="1050" b="0" u="none" strike="noStrike" cap="none">
                          <a:solidFill>
                            <a:schemeClr val="lt1"/>
                          </a:solidFill>
                        </a:rPr>
                        <a:t>40</a:t>
                      </a:fld>
                      <a:r>
                        <a:rPr lang="en-CA" sz="1050" b="0" u="none" strike="noStrike" cap="none">
                          <a:solidFill>
                            <a:schemeClr val="lt1"/>
                          </a:solidFill>
                        </a:rPr>
                        <a:t>  </a:t>
                      </a:r>
                      <a:r>
                        <a:rPr lang="en-CA" sz="1050" b="0" i="0" u="none" strike="noStrike" cap="none">
                          <a:solidFill>
                            <a:schemeClr val="lt2"/>
                          </a:solidFill>
                          <a:latin typeface="Arial"/>
                          <a:ea typeface="Arial"/>
                          <a:cs typeface="Arial"/>
                          <a:sym typeface="Arial"/>
                        </a:rPr>
                        <a:t>| </a:t>
                      </a:r>
                      <a:r>
                        <a:rPr lang="en-CA" sz="1050" b="0" i="0" u="none" strike="noStrike" cap="none">
                          <a:solidFill>
                            <a:schemeClr val="lt1"/>
                          </a:solidFill>
                          <a:latin typeface="Arial"/>
                          <a:ea typeface="Arial"/>
                          <a:cs typeface="Arial"/>
                          <a:sym typeface="Arial"/>
                        </a:rPr>
                        <a:t> </a:t>
                      </a:r>
                      <a:r>
                        <a:rPr lang="en-CA" sz="1050" b="0" u="none" strike="noStrike" cap="none">
                          <a:solidFill>
                            <a:schemeClr val="lt1"/>
                          </a:solidFill>
                        </a:rPr>
                        <a:t>UNICEF SD PIC: NBH</a:t>
                      </a:r>
                      <a:endParaRPr sz="1400" u="none" strike="noStrike" cap="none"/>
                    </a:p>
                  </a:txBody>
                  <a:tcPr marL="91450" marR="91450" marT="45725" marB="45725"/>
                </a:tc>
                <a:tc>
                  <a:txBody>
                    <a:bodyPr/>
                    <a:lstStyle/>
                    <a:p>
                      <a:pPr marL="0" marR="0" lvl="0" indent="0" algn="r" rtl="0">
                        <a:lnSpc>
                          <a:spcPct val="150000"/>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bl>
          </a:graphicData>
        </a:graphic>
      </p:graphicFrame>
      <p:sp>
        <p:nvSpPr>
          <p:cNvPr id="1053" name="Google Shape;1053;g23e559f6ec9_0_482"/>
          <p:cNvSpPr txBox="1">
            <a:spLocks noGrp="1"/>
          </p:cNvSpPr>
          <p:nvPr>
            <p:ph type="body" idx="1"/>
          </p:nvPr>
        </p:nvSpPr>
        <p:spPr>
          <a:xfrm>
            <a:off x="711679" y="2458387"/>
            <a:ext cx="3280500" cy="4170900"/>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1000"/>
              </a:spcBef>
              <a:spcAft>
                <a:spcPts val="0"/>
              </a:spcAft>
              <a:buClr>
                <a:srgbClr val="00AEEF"/>
              </a:buClr>
              <a:buSzPts val="2640"/>
              <a:buNone/>
            </a:pPr>
            <a:r>
              <a:rPr lang="en-CA">
                <a:solidFill>
                  <a:schemeClr val="dk1"/>
                </a:solidFill>
                <a:latin typeface="Calibri"/>
                <a:ea typeface="Calibri"/>
                <a:cs typeface="Calibri"/>
                <a:sym typeface="Calibri"/>
              </a:rPr>
              <a:t>Device-specific consumables are collated in one location with the option of user-entered or SD costing &amp; forecasting for 1 year</a:t>
            </a:r>
            <a:endParaRPr/>
          </a:p>
        </p:txBody>
      </p:sp>
      <p:sp>
        <p:nvSpPr>
          <p:cNvPr id="1054" name="Google Shape;1054;g23e559f6ec9_0_482"/>
          <p:cNvSpPr/>
          <p:nvPr/>
        </p:nvSpPr>
        <p:spPr>
          <a:xfrm>
            <a:off x="8139659" y="612946"/>
            <a:ext cx="2563200" cy="56829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5" name="Google Shape;1055;g23e559f6ec9_0_482"/>
          <p:cNvSpPr/>
          <p:nvPr/>
        </p:nvSpPr>
        <p:spPr>
          <a:xfrm>
            <a:off x="711679" y="762000"/>
            <a:ext cx="3051900" cy="15774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chemeClr val="accent2"/>
              </a:buClr>
              <a:buSzPts val="4000"/>
              <a:buFont typeface="Arial"/>
              <a:buNone/>
            </a:pPr>
            <a:r>
              <a:rPr lang="en-CA" sz="4000" b="1" i="0" u="none" strike="noStrike" cap="none">
                <a:solidFill>
                  <a:schemeClr val="accent2"/>
                </a:solidFill>
                <a:latin typeface="Calibri"/>
                <a:ea typeface="Calibri"/>
                <a:cs typeface="Calibri"/>
                <a:sym typeface="Calibri"/>
              </a:rPr>
              <a:t>Devices, Consumables &amp; Supplies</a:t>
            </a:r>
            <a:endParaRPr sz="4000" b="1" i="0" u="none" strike="noStrike" cap="none">
              <a:solidFill>
                <a:schemeClr val="accent2"/>
              </a:solidFill>
              <a:latin typeface="Calibri"/>
              <a:ea typeface="Calibri"/>
              <a:cs typeface="Calibri"/>
              <a:sym typeface="Calibri"/>
            </a:endParaRPr>
          </a:p>
          <a:p>
            <a:pPr marL="0" marR="0" lvl="0" indent="0" algn="l" rtl="0">
              <a:lnSpc>
                <a:spcPct val="103000"/>
              </a:lnSpc>
              <a:spcBef>
                <a:spcPts val="0"/>
              </a:spcBef>
              <a:spcAft>
                <a:spcPts val="0"/>
              </a:spcAft>
              <a:buClr>
                <a:schemeClr val="accent2"/>
              </a:buClr>
              <a:buSzPts val="4000"/>
              <a:buFont typeface="Arial"/>
              <a:buNone/>
            </a:pPr>
            <a:endParaRPr sz="40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23e559f6ec9_0_499"/>
          <p:cNvSpPr txBox="1">
            <a:spLocks noGrp="1"/>
          </p:cNvSpPr>
          <p:nvPr>
            <p:ph type="body" idx="1"/>
          </p:nvPr>
        </p:nvSpPr>
        <p:spPr>
          <a:xfrm>
            <a:off x="711679" y="2458387"/>
            <a:ext cx="4440300" cy="4170900"/>
          </a:xfrm>
          <a:prstGeom prst="rect">
            <a:avLst/>
          </a:prstGeom>
          <a:noFill/>
          <a:ln>
            <a:noFill/>
          </a:ln>
        </p:spPr>
        <p:txBody>
          <a:bodyPr spcFirstLastPara="1" wrap="square" lIns="0" tIns="45700" rIns="91425" bIns="45700" anchor="t" anchorCtr="0">
            <a:normAutofit/>
          </a:bodyPr>
          <a:lstStyle/>
          <a:p>
            <a:pPr marL="0" lvl="0" indent="0" algn="l" rtl="0">
              <a:lnSpc>
                <a:spcPct val="100000"/>
              </a:lnSpc>
              <a:spcBef>
                <a:spcPts val="1000"/>
              </a:spcBef>
              <a:spcAft>
                <a:spcPts val="0"/>
              </a:spcAft>
              <a:buClr>
                <a:srgbClr val="00AEEF"/>
              </a:buClr>
              <a:buSzPts val="2640"/>
              <a:buNone/>
            </a:pPr>
            <a:r>
              <a:rPr lang="en-CA">
                <a:solidFill>
                  <a:schemeClr val="dk1"/>
                </a:solidFill>
                <a:latin typeface="Calibri"/>
                <a:ea typeface="Calibri"/>
                <a:cs typeface="Calibri"/>
                <a:sym typeface="Calibri"/>
              </a:rPr>
              <a:t>Output reports can be used to make POs through UNICEF Supply </a:t>
            </a:r>
            <a:r>
              <a:rPr lang="en-CA" b="1">
                <a:solidFill>
                  <a:schemeClr val="dk1"/>
                </a:solidFill>
                <a:latin typeface="Calibri"/>
                <a:ea typeface="Calibri"/>
                <a:cs typeface="Calibri"/>
                <a:sym typeface="Calibri"/>
              </a:rPr>
              <a:t>or </a:t>
            </a:r>
            <a:r>
              <a:rPr lang="en-CA">
                <a:solidFill>
                  <a:schemeClr val="dk1"/>
                </a:solidFill>
                <a:latin typeface="Calibri"/>
                <a:ea typeface="Calibri"/>
                <a:cs typeface="Calibri"/>
                <a:sym typeface="Calibri"/>
              </a:rPr>
              <a:t>can link to specifications and cost comparisons on the Supply website to ease local procurement</a:t>
            </a:r>
            <a:endParaRPr b="1">
              <a:solidFill>
                <a:schemeClr val="dk1"/>
              </a:solidFill>
              <a:latin typeface="Calibri"/>
              <a:ea typeface="Calibri"/>
              <a:cs typeface="Calibri"/>
              <a:sym typeface="Calibri"/>
            </a:endParaRPr>
          </a:p>
        </p:txBody>
      </p:sp>
      <p:pic>
        <p:nvPicPr>
          <p:cNvPr id="1062" name="Google Shape;1062;g23e559f6ec9_0_499"/>
          <p:cNvPicPr preferRelativeResize="0"/>
          <p:nvPr/>
        </p:nvPicPr>
        <p:blipFill rotWithShape="1">
          <a:blip r:embed="rId3">
            <a:alphaModFix/>
          </a:blip>
          <a:srcRect/>
          <a:stretch/>
        </p:blipFill>
        <p:spPr>
          <a:xfrm>
            <a:off x="6548176" y="0"/>
            <a:ext cx="5679558" cy="6858000"/>
          </a:xfrm>
          <a:prstGeom prst="rect">
            <a:avLst/>
          </a:prstGeom>
          <a:noFill/>
          <a:ln>
            <a:noFill/>
          </a:ln>
        </p:spPr>
      </p:pic>
      <p:sp>
        <p:nvSpPr>
          <p:cNvPr id="1063" name="Google Shape;1063;g23e559f6ec9_0_499"/>
          <p:cNvSpPr/>
          <p:nvPr/>
        </p:nvSpPr>
        <p:spPr>
          <a:xfrm>
            <a:off x="6467706" y="5151863"/>
            <a:ext cx="3534900" cy="170610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064" name="Google Shape;1064;g23e559f6ec9_0_499"/>
          <p:cNvSpPr/>
          <p:nvPr/>
        </p:nvSpPr>
        <p:spPr>
          <a:xfrm>
            <a:off x="711679" y="762000"/>
            <a:ext cx="3051900" cy="15774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chemeClr val="accent2"/>
              </a:buClr>
              <a:buSzPts val="4000"/>
              <a:buFont typeface="Arial"/>
              <a:buNone/>
            </a:pPr>
            <a:r>
              <a:rPr lang="en-CA" sz="4000" b="1" i="0" u="none" strike="noStrike" cap="none">
                <a:solidFill>
                  <a:schemeClr val="accent2"/>
                </a:solidFill>
                <a:latin typeface="Calibri"/>
                <a:ea typeface="Calibri"/>
                <a:cs typeface="Calibri"/>
                <a:sym typeface="Calibri"/>
              </a:rPr>
              <a:t>Devices, Consumables &amp; Supplies</a:t>
            </a:r>
            <a:endParaRPr sz="4000" b="1" i="0" u="none" strike="noStrike" cap="none">
              <a:solidFill>
                <a:schemeClr val="accent2"/>
              </a:solidFill>
              <a:latin typeface="Calibri"/>
              <a:ea typeface="Calibri"/>
              <a:cs typeface="Calibri"/>
              <a:sym typeface="Calibri"/>
            </a:endParaRPr>
          </a:p>
          <a:p>
            <a:pPr marL="0" marR="0" lvl="0" indent="0" algn="l" rtl="0">
              <a:lnSpc>
                <a:spcPct val="103000"/>
              </a:lnSpc>
              <a:spcBef>
                <a:spcPts val="0"/>
              </a:spcBef>
              <a:spcAft>
                <a:spcPts val="0"/>
              </a:spcAft>
              <a:buClr>
                <a:schemeClr val="accent2"/>
              </a:buClr>
              <a:buSzPts val="4000"/>
              <a:buFont typeface="Arial"/>
              <a:buNone/>
            </a:pPr>
            <a:endParaRPr sz="40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g23e559f6ec9_0_507"/>
          <p:cNvSpPr txBox="1">
            <a:spLocks noGrp="1"/>
          </p:cNvSpPr>
          <p:nvPr>
            <p:ph type="title"/>
          </p:nvPr>
        </p:nvSpPr>
        <p:spPr>
          <a:xfrm>
            <a:off x="630075" y="583900"/>
            <a:ext cx="3932100" cy="630900"/>
          </a:xfrm>
          <a:prstGeom prst="rect">
            <a:avLst/>
          </a:prstGeom>
          <a:noFill/>
          <a:ln>
            <a:noFill/>
          </a:ln>
        </p:spPr>
        <p:txBody>
          <a:bodyPr spcFirstLastPara="1" wrap="square" lIns="0" tIns="45700" rIns="91425" bIns="45700" anchor="b" anchorCtr="0">
            <a:noAutofit/>
          </a:bodyPr>
          <a:lstStyle/>
          <a:p>
            <a:pPr marL="0" lvl="0" indent="0" algn="l" rtl="0">
              <a:lnSpc>
                <a:spcPct val="75000"/>
              </a:lnSpc>
              <a:spcBef>
                <a:spcPts val="0"/>
              </a:spcBef>
              <a:spcAft>
                <a:spcPts val="0"/>
              </a:spcAft>
              <a:buClr>
                <a:schemeClr val="lt1"/>
              </a:buClr>
              <a:buSzPts val="3200"/>
              <a:buFont typeface="Calibri"/>
              <a:buNone/>
            </a:pPr>
            <a:r>
              <a:rPr lang="en-CA"/>
              <a:t>Key Takeaways</a:t>
            </a:r>
            <a:endParaRPr/>
          </a:p>
        </p:txBody>
      </p:sp>
      <p:sp>
        <p:nvSpPr>
          <p:cNvPr id="1070" name="Google Shape;1070;g23e559f6ec9_0_507"/>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p>
            <a:pPr marL="231775" lvl="0" indent="0" algn="l" rtl="0">
              <a:lnSpc>
                <a:spcPct val="100000"/>
              </a:lnSpc>
              <a:spcBef>
                <a:spcPts val="1000"/>
              </a:spcBef>
              <a:spcAft>
                <a:spcPts val="0"/>
              </a:spcAft>
              <a:buSzPts val="3080"/>
              <a:buNone/>
            </a:pPr>
            <a:r>
              <a:rPr lang="en-CA"/>
              <a:t>Effective implementation &amp; uptake of bubble CPAP devices relies heavily on procuring products that are </a:t>
            </a:r>
            <a:r>
              <a:rPr lang="en-CA" b="1"/>
              <a:t>appropriate</a:t>
            </a:r>
            <a:r>
              <a:rPr lang="en-CA"/>
              <a:t> for available health facility </a:t>
            </a:r>
            <a:r>
              <a:rPr lang="en-CA" b="1"/>
              <a:t>infrastructure</a:t>
            </a:r>
            <a:endParaRPr/>
          </a:p>
        </p:txBody>
      </p:sp>
      <p:sp>
        <p:nvSpPr>
          <p:cNvPr id="1071" name="Google Shape;1071;g23e559f6ec9_0_507"/>
          <p:cNvSpPr txBox="1"/>
          <p:nvPr/>
        </p:nvSpPr>
        <p:spPr>
          <a:xfrm>
            <a:off x="5189061" y="5749199"/>
            <a:ext cx="1685400" cy="63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CA" sz="700" b="1" i="0" u="none" strike="noStrike" cap="none">
                <a:solidFill>
                  <a:srgbClr val="00AEEF"/>
                </a:solidFill>
                <a:latin typeface="Calibri"/>
                <a:ea typeface="Calibri"/>
                <a:cs typeface="Calibri"/>
                <a:sym typeface="Calibri"/>
              </a:rPr>
              <a:t>Sara Liaghati Mobarhan</a:t>
            </a:r>
            <a:r>
              <a:rPr lang="en-CA" sz="700" b="0" i="0" u="none" strike="noStrike" cap="none">
                <a:solidFill>
                  <a:srgbClr val="00AEEF"/>
                </a:solidFill>
                <a:latin typeface="Calibri"/>
                <a:ea typeface="Calibri"/>
                <a:cs typeface="Calibri"/>
                <a:sym typeface="Calibri"/>
              </a:rPr>
              <a:t>​</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Newborn Health Innovation Specialist​</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Product Innovation Centre​</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UNICEF Supply Division ​</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sng" strike="noStrike" cap="none">
                <a:solidFill>
                  <a:srgbClr val="00AEEF"/>
                </a:solidFill>
                <a:latin typeface="Calibri"/>
                <a:ea typeface="Calibri"/>
                <a:cs typeface="Calibri"/>
                <a:sym typeface="Calibri"/>
              </a:rPr>
              <a:t>sliaghati@unicef.org</a:t>
            </a:r>
            <a:endParaRPr sz="700" b="0" i="0" u="none" strike="noStrike" cap="none">
              <a:solidFill>
                <a:srgbClr val="000000"/>
              </a:solidFill>
              <a:latin typeface="Calibri"/>
              <a:ea typeface="Calibri"/>
              <a:cs typeface="Calibri"/>
              <a:sym typeface="Calibri"/>
            </a:endParaRPr>
          </a:p>
        </p:txBody>
      </p:sp>
      <p:sp>
        <p:nvSpPr>
          <p:cNvPr id="1072" name="Google Shape;1072;g23e559f6ec9_0_507"/>
          <p:cNvSpPr txBox="1"/>
          <p:nvPr/>
        </p:nvSpPr>
        <p:spPr>
          <a:xfrm>
            <a:off x="7085875" y="5749199"/>
            <a:ext cx="1263000" cy="63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CA" sz="700" b="1" i="0" u="none" strike="noStrike" cap="none">
                <a:solidFill>
                  <a:srgbClr val="00AEEF"/>
                </a:solidFill>
                <a:latin typeface="Calibri"/>
                <a:ea typeface="Calibri"/>
                <a:cs typeface="Calibri"/>
                <a:sym typeface="Calibri"/>
              </a:rPr>
              <a:t>Florin Gheorghe</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Innovation Specialist​</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Product Innovation Centre​</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UNICEF Supply Division ​</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sng" strike="noStrike" cap="none">
                <a:solidFill>
                  <a:srgbClr val="00AEEF"/>
                </a:solidFill>
                <a:latin typeface="Calibri"/>
                <a:ea typeface="Calibri"/>
                <a:cs typeface="Calibri"/>
                <a:sym typeface="Calibri"/>
              </a:rPr>
              <a:t>fgheorghe@unicef.org</a:t>
            </a:r>
            <a:endParaRPr sz="700" b="0" i="0" u="none" strike="noStrike" cap="none">
              <a:solidFill>
                <a:srgbClr val="000000"/>
              </a:solidFill>
              <a:latin typeface="Calibri"/>
              <a:ea typeface="Calibri"/>
              <a:cs typeface="Calibri"/>
              <a:sym typeface="Calibri"/>
            </a:endParaRPr>
          </a:p>
        </p:txBody>
      </p:sp>
      <p:sp>
        <p:nvSpPr>
          <p:cNvPr id="1073" name="Google Shape;1073;g23e559f6ec9_0_507"/>
          <p:cNvSpPr txBox="1"/>
          <p:nvPr/>
        </p:nvSpPr>
        <p:spPr>
          <a:xfrm>
            <a:off x="8560117" y="5749199"/>
            <a:ext cx="1263000" cy="63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CA" sz="700" b="1" i="0" u="none" strike="noStrike" cap="none">
                <a:solidFill>
                  <a:srgbClr val="00AEEF"/>
                </a:solidFill>
                <a:latin typeface="Calibri"/>
                <a:ea typeface="Calibri"/>
                <a:cs typeface="Calibri"/>
                <a:sym typeface="Calibri"/>
              </a:rPr>
              <a:t>Noah Mataruse</a:t>
            </a:r>
            <a:r>
              <a:rPr lang="en-CA" sz="700" b="0" i="0" u="none" strike="noStrike" cap="none">
                <a:solidFill>
                  <a:srgbClr val="00AEEF"/>
                </a:solidFill>
                <a:latin typeface="Calibri"/>
                <a:ea typeface="Calibri"/>
                <a:cs typeface="Calibri"/>
                <a:sym typeface="Calibri"/>
              </a:rPr>
              <a:t>​</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Health Innovation Manger​</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Product Innovation Centre​</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none" strike="noStrike" cap="none">
                <a:solidFill>
                  <a:srgbClr val="00AEEF"/>
                </a:solidFill>
                <a:latin typeface="Calibri"/>
                <a:ea typeface="Calibri"/>
                <a:cs typeface="Calibri"/>
                <a:sym typeface="Calibri"/>
              </a:rPr>
              <a:t>UNICEF Supply Division ​</a:t>
            </a:r>
            <a:endParaRPr sz="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CA" sz="700" b="0" i="0" u="sng" strike="noStrike" cap="none">
                <a:solidFill>
                  <a:srgbClr val="00AEEF"/>
                </a:solidFill>
                <a:latin typeface="Calibri"/>
                <a:ea typeface="Calibri"/>
                <a:cs typeface="Calibri"/>
                <a:sym typeface="Calibri"/>
              </a:rPr>
              <a:t>nmataruse@unicef.org</a:t>
            </a:r>
            <a:r>
              <a:rPr lang="en-CA" sz="700" b="0" i="0" u="none" strike="noStrike" cap="none">
                <a:solidFill>
                  <a:srgbClr val="00AEEF"/>
                </a:solidFill>
                <a:latin typeface="Calibri"/>
                <a:ea typeface="Calibri"/>
                <a:cs typeface="Calibri"/>
                <a:sym typeface="Calibri"/>
              </a:rPr>
              <a:t>​</a:t>
            </a:r>
            <a:endParaRPr sz="700" b="0" i="0" u="none" strike="noStrike" cap="none">
              <a:solidFill>
                <a:srgbClr val="000000"/>
              </a:solidFill>
              <a:latin typeface="Calibri"/>
              <a:ea typeface="Calibri"/>
              <a:cs typeface="Calibri"/>
              <a:sym typeface="Calibri"/>
            </a:endParaRPr>
          </a:p>
        </p:txBody>
      </p:sp>
      <p:cxnSp>
        <p:nvCxnSpPr>
          <p:cNvPr id="1074" name="Google Shape;1074;g23e559f6ec9_0_507"/>
          <p:cNvCxnSpPr/>
          <p:nvPr/>
        </p:nvCxnSpPr>
        <p:spPr>
          <a:xfrm>
            <a:off x="5260035" y="5292904"/>
            <a:ext cx="4563000" cy="0"/>
          </a:xfrm>
          <a:prstGeom prst="straightConnector1">
            <a:avLst/>
          </a:prstGeom>
          <a:noFill/>
          <a:ln w="38100" cap="flat" cmpd="sng">
            <a:solidFill>
              <a:srgbClr val="00AEEF"/>
            </a:solidFill>
            <a:prstDash val="solid"/>
            <a:round/>
            <a:headEnd type="none" w="sm" len="sm"/>
            <a:tailEnd type="none" w="sm" len="sm"/>
          </a:ln>
        </p:spPr>
      </p:cxnSp>
      <p:sp>
        <p:nvSpPr>
          <p:cNvPr id="1075" name="Google Shape;1075;g23e559f6ec9_0_507"/>
          <p:cNvSpPr txBox="1"/>
          <p:nvPr/>
        </p:nvSpPr>
        <p:spPr>
          <a:xfrm>
            <a:off x="5183188" y="5356407"/>
            <a:ext cx="4460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CA" sz="900" b="0" i="0" u="none" strike="noStrike" cap="none">
                <a:solidFill>
                  <a:schemeClr val="dk1"/>
                </a:solidFill>
                <a:latin typeface="Calibri"/>
                <a:ea typeface="Calibri"/>
                <a:cs typeface="Calibri"/>
                <a:sym typeface="Calibri"/>
              </a:rPr>
              <a:t>For more information or support on newborn health innovations at UNICEF, please contact: </a:t>
            </a:r>
            <a:endParaRPr sz="1400" b="0" i="0" u="none" strike="noStrike" cap="none">
              <a:solidFill>
                <a:srgbClr val="000000"/>
              </a:solidFill>
              <a:latin typeface="Arial"/>
              <a:ea typeface="Arial"/>
              <a:cs typeface="Arial"/>
              <a:sym typeface="Arial"/>
            </a:endParaRPr>
          </a:p>
        </p:txBody>
      </p:sp>
      <p:pic>
        <p:nvPicPr>
          <p:cNvPr id="1076" name="Google Shape;1076;g23e559f6ec9_0_507"/>
          <p:cNvPicPr preferRelativeResize="0"/>
          <p:nvPr/>
        </p:nvPicPr>
        <p:blipFill rotWithShape="1">
          <a:blip r:embed="rId3">
            <a:alphaModFix/>
          </a:blip>
          <a:srcRect/>
          <a:stretch/>
        </p:blipFill>
        <p:spPr>
          <a:xfrm>
            <a:off x="10075165" y="5285111"/>
            <a:ext cx="1685528" cy="110985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1511" name="Google Shape;1511;g23e2400c1d2_1_10"/>
          <p:cNvPicPr preferRelativeResize="0"/>
          <p:nvPr/>
        </p:nvPicPr>
        <p:blipFill rotWithShape="1">
          <a:blip r:embed="rId3">
            <a:alphaModFix/>
          </a:blip>
          <a:srcRect b="14176"/>
          <a:stretch/>
        </p:blipFill>
        <p:spPr>
          <a:xfrm>
            <a:off x="152400" y="152400"/>
            <a:ext cx="11651199" cy="4438600"/>
          </a:xfrm>
          <a:prstGeom prst="rect">
            <a:avLst/>
          </a:prstGeom>
          <a:noFill/>
          <a:ln>
            <a:noFill/>
          </a:ln>
        </p:spPr>
      </p:pic>
      <p:pic>
        <p:nvPicPr>
          <p:cNvPr id="1512" name="Google Shape;1512;g23e2400c1d2_1_10"/>
          <p:cNvPicPr preferRelativeResize="0"/>
          <p:nvPr/>
        </p:nvPicPr>
        <p:blipFill rotWithShape="1">
          <a:blip r:embed="rId4">
            <a:alphaModFix/>
          </a:blip>
          <a:srcRect/>
          <a:stretch/>
        </p:blipFill>
        <p:spPr>
          <a:xfrm>
            <a:off x="8188225" y="252625"/>
            <a:ext cx="3300693" cy="122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30AA-8CBB-9B76-599B-F73D25956EF1}"/>
              </a:ext>
            </a:extLst>
          </p:cNvPr>
          <p:cNvSpPr>
            <a:spLocks noGrp="1"/>
          </p:cNvSpPr>
          <p:nvPr>
            <p:ph type="title"/>
          </p:nvPr>
        </p:nvSpPr>
        <p:spPr/>
        <p:txBody>
          <a:bodyPr/>
          <a:lstStyle/>
          <a:p>
            <a:r>
              <a:rPr lang="en-US" dirty="0"/>
              <a:t>Conference Themes</a:t>
            </a:r>
          </a:p>
        </p:txBody>
      </p:sp>
      <p:sp>
        <p:nvSpPr>
          <p:cNvPr id="4" name="Slide Number Placeholder 3">
            <a:extLst>
              <a:ext uri="{FF2B5EF4-FFF2-40B4-BE49-F238E27FC236}">
                <a16:creationId xmlns:a16="http://schemas.microsoft.com/office/drawing/2014/main" id="{63086ACC-EB61-CE51-6B8C-F3AA65D2992B}"/>
              </a:ext>
            </a:extLst>
          </p:cNvPr>
          <p:cNvSpPr>
            <a:spLocks noGrp="1"/>
          </p:cNvSpPr>
          <p:nvPr>
            <p:ph type="sldNum" sz="quarter" idx="12"/>
          </p:nvPr>
        </p:nvSpPr>
        <p:spPr/>
        <p:txBody>
          <a:bodyPr/>
          <a:lstStyle/>
          <a:p>
            <a:fld id="{35B6E5A0-E4B5-4D69-B89F-7DC6A31D35A3}" type="slidenum">
              <a:rPr lang="en-US" smtClean="0"/>
              <a:pPr/>
              <a:t>5</a:t>
            </a:fld>
            <a:endParaRPr lang="en-US" dirty="0"/>
          </a:p>
        </p:txBody>
      </p:sp>
      <p:pic>
        <p:nvPicPr>
          <p:cNvPr id="20" name="Picture 19">
            <a:extLst>
              <a:ext uri="{FF2B5EF4-FFF2-40B4-BE49-F238E27FC236}">
                <a16:creationId xmlns:a16="http://schemas.microsoft.com/office/drawing/2014/main" id="{47E93309-A4C6-ED9E-669B-93228A90965A}"/>
              </a:ext>
            </a:extLst>
          </p:cNvPr>
          <p:cNvPicPr>
            <a:picLocks noChangeAspect="1"/>
          </p:cNvPicPr>
          <p:nvPr/>
        </p:nvPicPr>
        <p:blipFill>
          <a:blip r:embed="rId2"/>
          <a:stretch>
            <a:fillRect/>
          </a:stretch>
        </p:blipFill>
        <p:spPr>
          <a:xfrm>
            <a:off x="2081162" y="1413766"/>
            <a:ext cx="8029675" cy="2516086"/>
          </a:xfrm>
          <a:prstGeom prst="rect">
            <a:avLst/>
          </a:prstGeom>
        </p:spPr>
      </p:pic>
      <p:pic>
        <p:nvPicPr>
          <p:cNvPr id="22" name="Picture 21">
            <a:extLst>
              <a:ext uri="{FF2B5EF4-FFF2-40B4-BE49-F238E27FC236}">
                <a16:creationId xmlns:a16="http://schemas.microsoft.com/office/drawing/2014/main" id="{C95FBEEC-4803-FB4D-D2E0-2070D1638254}"/>
              </a:ext>
            </a:extLst>
          </p:cNvPr>
          <p:cNvPicPr>
            <a:picLocks noChangeAspect="1"/>
          </p:cNvPicPr>
          <p:nvPr/>
        </p:nvPicPr>
        <p:blipFill>
          <a:blip r:embed="rId3"/>
          <a:stretch>
            <a:fillRect/>
          </a:stretch>
        </p:blipFill>
        <p:spPr>
          <a:xfrm>
            <a:off x="3278681" y="3929852"/>
            <a:ext cx="5634638" cy="2291476"/>
          </a:xfrm>
          <a:prstGeom prst="rect">
            <a:avLst/>
          </a:prstGeom>
        </p:spPr>
      </p:pic>
      <p:sp>
        <p:nvSpPr>
          <p:cNvPr id="23" name="Oval 22">
            <a:extLst>
              <a:ext uri="{FF2B5EF4-FFF2-40B4-BE49-F238E27FC236}">
                <a16:creationId xmlns:a16="http://schemas.microsoft.com/office/drawing/2014/main" id="{99F85074-7071-BA05-DC08-567F5B52E951}"/>
              </a:ext>
            </a:extLst>
          </p:cNvPr>
          <p:cNvSpPr/>
          <p:nvPr/>
        </p:nvSpPr>
        <p:spPr>
          <a:xfrm>
            <a:off x="4988796" y="3874140"/>
            <a:ext cx="2313644" cy="2402900"/>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2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g23dba7cce39_0_467"/>
          <p:cNvPicPr preferRelativeResize="0"/>
          <p:nvPr/>
        </p:nvPicPr>
        <p:blipFill rotWithShape="1">
          <a:blip r:embed="rId3">
            <a:alphaModFix/>
          </a:blip>
          <a:srcRect/>
          <a:stretch/>
        </p:blipFill>
        <p:spPr>
          <a:xfrm>
            <a:off x="-80836" y="1594061"/>
            <a:ext cx="11793949" cy="5213248"/>
          </a:xfrm>
          <a:prstGeom prst="rect">
            <a:avLst/>
          </a:prstGeom>
          <a:noFill/>
          <a:ln>
            <a:noFill/>
          </a:ln>
        </p:spPr>
      </p:pic>
      <p:sp>
        <p:nvSpPr>
          <p:cNvPr id="469" name="Google Shape;469;g23dba7cce39_0_467"/>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1800"/>
              <a:buNone/>
            </a:pPr>
            <a:r>
              <a:rPr lang="en-CA"/>
              <a:t>Oxygen Ecosystem for ALL</a:t>
            </a:r>
            <a:endParaRPr/>
          </a:p>
        </p:txBody>
      </p:sp>
      <p:sp>
        <p:nvSpPr>
          <p:cNvPr id="470" name="Google Shape;470;g23dba7cce39_0_467"/>
          <p:cNvSpPr txBox="1"/>
          <p:nvPr/>
        </p:nvSpPr>
        <p:spPr>
          <a:xfrm>
            <a:off x="3037531" y="3873074"/>
            <a:ext cx="6097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71" name="Google Shape;471;g23dba7cce39_0_467"/>
          <p:cNvPicPr preferRelativeResize="0"/>
          <p:nvPr/>
        </p:nvPicPr>
        <p:blipFill rotWithShape="1">
          <a:blip r:embed="rId4">
            <a:alphaModFix/>
          </a:blip>
          <a:srcRect t="16604"/>
          <a:stretch/>
        </p:blipFill>
        <p:spPr>
          <a:xfrm>
            <a:off x="424827" y="7052244"/>
            <a:ext cx="9944668" cy="4779067"/>
          </a:xfrm>
          <a:prstGeom prst="rect">
            <a:avLst/>
          </a:prstGeom>
          <a:noFill/>
          <a:ln>
            <a:noFill/>
          </a:ln>
        </p:spPr>
      </p:pic>
      <p:pic>
        <p:nvPicPr>
          <p:cNvPr id="472" name="Google Shape;472;g23dba7cce39_0_467" descr="A picture containing icon&#10;&#10;Description automatically generated"/>
          <p:cNvPicPr preferRelativeResize="0"/>
          <p:nvPr/>
        </p:nvPicPr>
        <p:blipFill rotWithShape="1">
          <a:blip r:embed="rId5">
            <a:alphaModFix/>
          </a:blip>
          <a:srcRect/>
          <a:stretch/>
        </p:blipFill>
        <p:spPr>
          <a:xfrm>
            <a:off x="10140882" y="1777034"/>
            <a:ext cx="927100" cy="1289050"/>
          </a:xfrm>
          <a:prstGeom prst="rect">
            <a:avLst/>
          </a:prstGeom>
          <a:noFill/>
          <a:ln>
            <a:noFill/>
          </a:ln>
        </p:spPr>
      </p:pic>
      <p:sp>
        <p:nvSpPr>
          <p:cNvPr id="473" name="Google Shape;473;g23dba7cce39_0_467"/>
          <p:cNvSpPr txBox="1"/>
          <p:nvPr/>
        </p:nvSpPr>
        <p:spPr>
          <a:xfrm>
            <a:off x="8215590" y="2427401"/>
            <a:ext cx="12801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000000"/>
                </a:solidFill>
                <a:latin typeface="Calibri"/>
                <a:ea typeface="Calibri"/>
                <a:cs typeface="Calibri"/>
                <a:sym typeface="Calibri"/>
              </a:rPr>
              <a:t>Transport to higher level facilities</a:t>
            </a:r>
            <a:endParaRPr sz="1400" b="0" i="0" u="none" strike="noStrike" cap="none">
              <a:solidFill>
                <a:srgbClr val="000000"/>
              </a:solidFill>
              <a:latin typeface="Arial"/>
              <a:ea typeface="Arial"/>
              <a:cs typeface="Arial"/>
              <a:sym typeface="Arial"/>
            </a:endParaRPr>
          </a:p>
        </p:txBody>
      </p:sp>
      <p:sp>
        <p:nvSpPr>
          <p:cNvPr id="474" name="Google Shape;474;g23dba7cce39_0_467"/>
          <p:cNvSpPr txBox="1"/>
          <p:nvPr/>
        </p:nvSpPr>
        <p:spPr>
          <a:xfrm>
            <a:off x="10140882" y="3163083"/>
            <a:ext cx="157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CA" sz="900" b="1" i="0" u="none" strike="noStrike" cap="none">
                <a:solidFill>
                  <a:srgbClr val="000000"/>
                </a:solidFill>
                <a:latin typeface="Calibri"/>
                <a:ea typeface="Calibri"/>
                <a:cs typeface="Calibri"/>
                <a:sym typeface="Calibri"/>
              </a:rPr>
              <a:t>SPARES</a:t>
            </a:r>
            <a:br>
              <a:rPr lang="en-CA" sz="900" b="0" i="0" u="none" strike="noStrike" cap="none">
                <a:solidFill>
                  <a:srgbClr val="000000"/>
                </a:solidFill>
                <a:latin typeface="Calibri"/>
                <a:ea typeface="Calibri"/>
                <a:cs typeface="Calibri"/>
                <a:sym typeface="Calibri"/>
              </a:rPr>
            </a:br>
            <a:r>
              <a:rPr lang="en-CA" sz="900" b="0" i="0" u="none" strike="noStrike" cap="none">
                <a:solidFill>
                  <a:srgbClr val="000000"/>
                </a:solidFill>
                <a:latin typeface="Calibri"/>
                <a:ea typeface="Calibri"/>
                <a:cs typeface="Calibri"/>
                <a:sym typeface="Calibri"/>
              </a:rPr>
              <a:t>Valves </a:t>
            </a:r>
            <a:br>
              <a:rPr lang="en-CA" sz="900" b="0" i="0" u="none" strike="noStrike" cap="none">
                <a:solidFill>
                  <a:srgbClr val="000000"/>
                </a:solidFill>
                <a:latin typeface="Calibri"/>
                <a:ea typeface="Calibri"/>
                <a:cs typeface="Calibri"/>
                <a:sym typeface="Calibri"/>
              </a:rPr>
            </a:br>
            <a:r>
              <a:rPr lang="en-CA" sz="900" b="0" i="0" u="none" strike="noStrike" cap="none">
                <a:solidFill>
                  <a:srgbClr val="000000"/>
                </a:solidFill>
                <a:latin typeface="Calibri"/>
                <a:ea typeface="Calibri"/>
                <a:cs typeface="Calibri"/>
                <a:sym typeface="Calibri"/>
              </a:rPr>
              <a:t>Temperature probes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CA" sz="900" b="0" i="0" u="none" strike="noStrike" cap="none">
                <a:solidFill>
                  <a:srgbClr val="000000"/>
                </a:solidFill>
                <a:latin typeface="Calibri"/>
                <a:ea typeface="Calibri"/>
                <a:cs typeface="Calibri"/>
                <a:sym typeface="Calibri"/>
              </a:rPr>
              <a:t>Spare parts</a:t>
            </a:r>
            <a:endParaRPr sz="1400" b="0" i="0" u="none" strike="noStrike" cap="none">
              <a:solidFill>
                <a:srgbClr val="000000"/>
              </a:solidFill>
              <a:latin typeface="Arial"/>
              <a:ea typeface="Arial"/>
              <a:cs typeface="Arial"/>
              <a:sym typeface="Arial"/>
            </a:endParaRPr>
          </a:p>
        </p:txBody>
      </p:sp>
      <p:sp>
        <p:nvSpPr>
          <p:cNvPr id="475" name="Google Shape;475;g23dba7cce39_0_467"/>
          <p:cNvSpPr txBox="1"/>
          <p:nvPr/>
        </p:nvSpPr>
        <p:spPr>
          <a:xfrm>
            <a:off x="7790816" y="4855758"/>
            <a:ext cx="128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Analyzer</a:t>
            </a:r>
            <a:br>
              <a:rPr lang="en-CA" sz="1000" b="0" i="0" u="none" strike="noStrike" cap="none">
                <a:solidFill>
                  <a:srgbClr val="000000"/>
                </a:solidFill>
                <a:latin typeface="Calibri"/>
                <a:ea typeface="Calibri"/>
                <a:cs typeface="Calibri"/>
                <a:sym typeface="Calibri"/>
              </a:rPr>
            </a:br>
            <a:r>
              <a:rPr lang="en-CA" sz="1000" b="0" i="0" u="none" strike="noStrike" cap="none">
                <a:solidFill>
                  <a:srgbClr val="000000"/>
                </a:solidFill>
                <a:latin typeface="Calibri"/>
                <a:ea typeface="Calibri"/>
                <a:cs typeface="Calibri"/>
                <a:sym typeface="Calibri"/>
              </a:rPr>
              <a:t>Pulse Oximetry and probes</a:t>
            </a:r>
            <a:endParaRPr sz="1400" b="0" i="0" u="none" strike="noStrike" cap="none">
              <a:solidFill>
                <a:srgbClr val="000000"/>
              </a:solidFill>
              <a:latin typeface="Arial"/>
              <a:ea typeface="Arial"/>
              <a:cs typeface="Arial"/>
              <a:sym typeface="Arial"/>
            </a:endParaRPr>
          </a:p>
        </p:txBody>
      </p:sp>
      <p:sp>
        <p:nvSpPr>
          <p:cNvPr id="476" name="Google Shape;476;g23dba7cce39_0_467"/>
          <p:cNvSpPr txBox="1"/>
          <p:nvPr/>
        </p:nvSpPr>
        <p:spPr>
          <a:xfrm>
            <a:off x="4593843" y="4711202"/>
            <a:ext cx="12801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Masks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Hood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CPAP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Nasal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Cannulae</a:t>
            </a: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Ventilators</a:t>
            </a:r>
            <a:endParaRPr sz="1400" b="0" i="0" u="none" strike="noStrike" cap="none">
              <a:solidFill>
                <a:srgbClr val="000000"/>
              </a:solidFill>
              <a:latin typeface="Arial"/>
              <a:ea typeface="Arial"/>
              <a:cs typeface="Arial"/>
              <a:sym typeface="Arial"/>
            </a:endParaRPr>
          </a:p>
        </p:txBody>
      </p:sp>
      <p:sp>
        <p:nvSpPr>
          <p:cNvPr id="477" name="Google Shape;477;g23dba7cce39_0_467"/>
          <p:cNvSpPr txBox="1"/>
          <p:nvPr/>
        </p:nvSpPr>
        <p:spPr>
          <a:xfrm>
            <a:off x="2460674" y="4586099"/>
            <a:ext cx="1280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Flowmeters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Blenders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Humidification</a:t>
            </a:r>
            <a:endParaRPr sz="1400" b="0" i="0" u="none" strike="noStrike" cap="none">
              <a:solidFill>
                <a:srgbClr val="000000"/>
              </a:solidFill>
              <a:latin typeface="Arial"/>
              <a:ea typeface="Arial"/>
              <a:cs typeface="Arial"/>
              <a:sym typeface="Arial"/>
            </a:endParaRPr>
          </a:p>
        </p:txBody>
      </p:sp>
      <p:sp>
        <p:nvSpPr>
          <p:cNvPr id="478" name="Google Shape;478;g23dba7cce39_0_467"/>
          <p:cNvSpPr txBox="1"/>
          <p:nvPr/>
        </p:nvSpPr>
        <p:spPr>
          <a:xfrm>
            <a:off x="604055" y="4918588"/>
            <a:ext cx="169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Concentrators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Cylinders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Oxygen Plant</a:t>
            </a:r>
            <a:endParaRPr sz="1400" b="0" i="0" u="none" strike="noStrike" cap="none">
              <a:solidFill>
                <a:srgbClr val="000000"/>
              </a:solidFill>
              <a:latin typeface="Arial"/>
              <a:ea typeface="Arial"/>
              <a:cs typeface="Arial"/>
              <a:sym typeface="Arial"/>
            </a:endParaRPr>
          </a:p>
        </p:txBody>
      </p:sp>
      <p:sp>
        <p:nvSpPr>
          <p:cNvPr id="479" name="Google Shape;479;g23dba7cce39_0_467"/>
          <p:cNvSpPr txBox="1"/>
          <p:nvPr/>
        </p:nvSpPr>
        <p:spPr>
          <a:xfrm>
            <a:off x="3963690" y="3079545"/>
            <a:ext cx="169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Photovoltaic Systems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Back-up Generators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CA" sz="1000" b="0" i="0" u="none" strike="noStrike" cap="none">
                <a:solidFill>
                  <a:srgbClr val="000000"/>
                </a:solidFill>
                <a:latin typeface="Calibri"/>
                <a:ea typeface="Calibri"/>
                <a:cs typeface="Calibri"/>
                <a:sym typeface="Calibri"/>
              </a:rPr>
              <a:t>Surge Suppressors</a:t>
            </a:r>
            <a:endParaRPr sz="1400" b="0" i="0" u="none" strike="noStrike" cap="none">
              <a:solidFill>
                <a:srgbClr val="000000"/>
              </a:solidFill>
              <a:latin typeface="Arial"/>
              <a:ea typeface="Arial"/>
              <a:cs typeface="Arial"/>
              <a:sym typeface="Arial"/>
            </a:endParaRPr>
          </a:p>
        </p:txBody>
      </p:sp>
      <p:pic>
        <p:nvPicPr>
          <p:cNvPr id="480" name="Google Shape;480;g23dba7cce39_0_467" descr="Graphical user interface, application&#10;&#10;Description automatically generated"/>
          <p:cNvPicPr preferRelativeResize="0"/>
          <p:nvPr/>
        </p:nvPicPr>
        <p:blipFill rotWithShape="1">
          <a:blip r:embed="rId6">
            <a:alphaModFix/>
          </a:blip>
          <a:srcRect/>
          <a:stretch/>
        </p:blipFill>
        <p:spPr>
          <a:xfrm>
            <a:off x="526784" y="3091826"/>
            <a:ext cx="1554620" cy="2074942"/>
          </a:xfrm>
          <a:prstGeom prst="rect">
            <a:avLst/>
          </a:prstGeom>
          <a:noFill/>
          <a:ln>
            <a:noFill/>
          </a:ln>
        </p:spPr>
      </p:pic>
      <p:pic>
        <p:nvPicPr>
          <p:cNvPr id="481" name="Google Shape;481;g23dba7cce39_0_467" descr="Graphical user interface, application&#10;&#10;Description automatically generated"/>
          <p:cNvPicPr preferRelativeResize="0"/>
          <p:nvPr/>
        </p:nvPicPr>
        <p:blipFill rotWithShape="1">
          <a:blip r:embed="rId7">
            <a:alphaModFix/>
          </a:blip>
          <a:srcRect/>
          <a:stretch/>
        </p:blipFill>
        <p:spPr>
          <a:xfrm>
            <a:off x="5678400" y="3224347"/>
            <a:ext cx="1733790" cy="2314079"/>
          </a:xfrm>
          <a:prstGeom prst="rect">
            <a:avLst/>
          </a:prstGeom>
          <a:noFill/>
          <a:ln>
            <a:noFill/>
          </a:ln>
        </p:spPr>
      </p:pic>
      <p:pic>
        <p:nvPicPr>
          <p:cNvPr id="482" name="Google Shape;482;g23dba7cce39_0_467" descr="A picture containing icon&#10;&#10;Description automatically generated"/>
          <p:cNvPicPr preferRelativeResize="0"/>
          <p:nvPr/>
        </p:nvPicPr>
        <p:blipFill rotWithShape="1">
          <a:blip r:embed="rId8">
            <a:alphaModFix/>
          </a:blip>
          <a:srcRect/>
          <a:stretch/>
        </p:blipFill>
        <p:spPr>
          <a:xfrm>
            <a:off x="7154523" y="1837634"/>
            <a:ext cx="1160466" cy="1548867"/>
          </a:xfrm>
          <a:prstGeom prst="rect">
            <a:avLst/>
          </a:prstGeom>
          <a:noFill/>
          <a:ln>
            <a:noFill/>
          </a:ln>
        </p:spPr>
      </p:pic>
      <p:pic>
        <p:nvPicPr>
          <p:cNvPr id="483" name="Google Shape;483;g23dba7cce39_0_467" descr="A pair of headphones&#10;&#10;Description automatically generated with low confidence"/>
          <p:cNvPicPr preferRelativeResize="0"/>
          <p:nvPr/>
        </p:nvPicPr>
        <p:blipFill rotWithShape="1">
          <a:blip r:embed="rId9">
            <a:alphaModFix/>
          </a:blip>
          <a:srcRect/>
          <a:stretch/>
        </p:blipFill>
        <p:spPr>
          <a:xfrm>
            <a:off x="4499801" y="3415612"/>
            <a:ext cx="1406660" cy="1877460"/>
          </a:xfrm>
          <a:prstGeom prst="rect">
            <a:avLst/>
          </a:prstGeom>
          <a:noFill/>
          <a:ln>
            <a:noFill/>
          </a:ln>
        </p:spPr>
      </p:pic>
      <p:pic>
        <p:nvPicPr>
          <p:cNvPr id="484" name="Google Shape;484;g23dba7cce39_0_467" descr="Graphical user interface, application&#10;&#10;Description automatically generated"/>
          <p:cNvPicPr preferRelativeResize="0"/>
          <p:nvPr/>
        </p:nvPicPr>
        <p:blipFill rotWithShape="1">
          <a:blip r:embed="rId10">
            <a:alphaModFix/>
          </a:blip>
          <a:srcRect/>
          <a:stretch/>
        </p:blipFill>
        <p:spPr>
          <a:xfrm>
            <a:off x="7561191" y="3510386"/>
            <a:ext cx="1264644" cy="1687912"/>
          </a:xfrm>
          <a:prstGeom prst="rect">
            <a:avLst/>
          </a:prstGeom>
          <a:noFill/>
          <a:ln>
            <a:noFill/>
          </a:ln>
        </p:spPr>
      </p:pic>
      <p:sp>
        <p:nvSpPr>
          <p:cNvPr id="485" name="Google Shape;485;g23dba7cce39_0_467"/>
          <p:cNvSpPr txBox="1"/>
          <p:nvPr/>
        </p:nvSpPr>
        <p:spPr>
          <a:xfrm>
            <a:off x="9783085" y="4723782"/>
            <a:ext cx="1790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1" i="0" u="none" strike="noStrike" cap="none">
                <a:solidFill>
                  <a:srgbClr val="000000"/>
                </a:solidFill>
                <a:latin typeface="Calibri"/>
                <a:ea typeface="Calibri"/>
                <a:cs typeface="Calibri"/>
                <a:sym typeface="Calibri"/>
              </a:rPr>
              <a:t>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rgbClr val="000000"/>
                </a:solidFill>
                <a:latin typeface="Calibri"/>
                <a:ea typeface="Calibri"/>
                <a:cs typeface="Calibri"/>
                <a:sym typeface="Calibri"/>
              </a:rPr>
              <a:t>_______ </a:t>
            </a:r>
            <a:br>
              <a:rPr lang="en-CA" sz="1400" b="0" i="0" u="none" strike="noStrike" cap="none">
                <a:solidFill>
                  <a:srgbClr val="000000"/>
                </a:solidFill>
                <a:latin typeface="Calibri"/>
                <a:ea typeface="Calibri"/>
                <a:cs typeface="Calibri"/>
                <a:sym typeface="Calibri"/>
              </a:rPr>
            </a:br>
            <a:r>
              <a:rPr lang="en-CA" sz="1200" b="0" i="0" u="none" strike="noStrike" cap="none">
                <a:solidFill>
                  <a:srgbClr val="000000"/>
                </a:solidFill>
                <a:latin typeface="Calibri"/>
                <a:ea typeface="Calibri"/>
                <a:cs typeface="Calibri"/>
                <a:sym typeface="Calibri"/>
              </a:rPr>
              <a:t>Required connections</a:t>
            </a:r>
            <a:br>
              <a:rPr lang="en-CA" sz="1400" b="0" i="0" u="none" strike="noStrike" cap="none">
                <a:solidFill>
                  <a:srgbClr val="000000"/>
                </a:solidFill>
                <a:latin typeface="Calibri"/>
                <a:ea typeface="Calibri"/>
                <a:cs typeface="Calibri"/>
                <a:sym typeface="Calibri"/>
              </a:rPr>
            </a:br>
            <a:br>
              <a:rPr lang="en-CA" sz="1400" b="0" i="0" u="none" strike="noStrike" cap="none">
                <a:solidFill>
                  <a:srgbClr val="000000"/>
                </a:solidFill>
                <a:latin typeface="Calibri"/>
                <a:ea typeface="Calibri"/>
                <a:cs typeface="Calibri"/>
                <a:sym typeface="Calibri"/>
              </a:rPr>
            </a:br>
            <a:r>
              <a:rPr lang="en-CA" sz="1400" b="0" i="0" u="none" strike="noStrike" cap="none">
                <a:solidFill>
                  <a:srgbClr val="000000"/>
                </a:solidFill>
                <a:latin typeface="Calibri"/>
                <a:ea typeface="Calibri"/>
                <a:cs typeface="Calibri"/>
                <a:sym typeface="Calibri"/>
              </a:rPr>
              <a:t>- - - - - - - - </a:t>
            </a:r>
            <a:br>
              <a:rPr lang="en-CA" sz="1400" b="0" i="0" u="none" strike="noStrike" cap="none">
                <a:solidFill>
                  <a:srgbClr val="000000"/>
                </a:solidFill>
                <a:latin typeface="Calibri"/>
                <a:ea typeface="Calibri"/>
                <a:cs typeface="Calibri"/>
                <a:sym typeface="Calibri"/>
              </a:rPr>
            </a:br>
            <a:r>
              <a:rPr lang="en-CA" sz="1200" b="0" i="0" u="none" strike="noStrike" cap="none">
                <a:solidFill>
                  <a:srgbClr val="000000"/>
                </a:solidFill>
                <a:latin typeface="Calibri"/>
                <a:ea typeface="Calibri"/>
                <a:cs typeface="Calibri"/>
                <a:sym typeface="Calibri"/>
              </a:rPr>
              <a:t>May require connections</a:t>
            </a:r>
            <a:endParaRPr sz="1400" b="0" i="0" u="none" strike="noStrike" cap="none">
              <a:solidFill>
                <a:srgbClr val="000000"/>
              </a:solidFill>
              <a:latin typeface="Arial"/>
              <a:ea typeface="Arial"/>
              <a:cs typeface="Arial"/>
              <a:sym typeface="Arial"/>
            </a:endParaRPr>
          </a:p>
        </p:txBody>
      </p:sp>
      <p:pic>
        <p:nvPicPr>
          <p:cNvPr id="486" name="Google Shape;486;g23dba7cce39_0_467" descr="Icon&#10;&#10;Description automatically generated"/>
          <p:cNvPicPr preferRelativeResize="0"/>
          <p:nvPr/>
        </p:nvPicPr>
        <p:blipFill rotWithShape="1">
          <a:blip r:embed="rId11">
            <a:alphaModFix/>
          </a:blip>
          <a:srcRect/>
          <a:stretch/>
        </p:blipFill>
        <p:spPr>
          <a:xfrm>
            <a:off x="3603457" y="1796708"/>
            <a:ext cx="1370049" cy="1828596"/>
          </a:xfrm>
          <a:prstGeom prst="rect">
            <a:avLst/>
          </a:prstGeom>
          <a:noFill/>
          <a:ln>
            <a:noFill/>
          </a:ln>
        </p:spPr>
      </p:pic>
      <p:sp>
        <p:nvSpPr>
          <p:cNvPr id="487" name="Google Shape;487;g23dba7cce39_0_467"/>
          <p:cNvSpPr/>
          <p:nvPr/>
        </p:nvSpPr>
        <p:spPr>
          <a:xfrm>
            <a:off x="2364299" y="3512908"/>
            <a:ext cx="1520400" cy="952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88" name="Google Shape;488;g23dba7cce39_0_467" descr="A screenshot of a video game&#10;&#10;Description automatically generated with medium confidence"/>
          <p:cNvPicPr preferRelativeResize="0"/>
          <p:nvPr/>
        </p:nvPicPr>
        <p:blipFill rotWithShape="1">
          <a:blip r:embed="rId12">
            <a:alphaModFix/>
          </a:blip>
          <a:srcRect/>
          <a:stretch/>
        </p:blipFill>
        <p:spPr>
          <a:xfrm>
            <a:off x="2439521" y="3325830"/>
            <a:ext cx="1370049" cy="1828596"/>
          </a:xfrm>
          <a:prstGeom prst="rect">
            <a:avLst/>
          </a:prstGeom>
          <a:noFill/>
          <a:ln>
            <a:noFill/>
          </a:ln>
        </p:spPr>
      </p:pic>
      <p:sp>
        <p:nvSpPr>
          <p:cNvPr id="489" name="Google Shape;489;g23dba7cce39_0_467"/>
          <p:cNvSpPr/>
          <p:nvPr/>
        </p:nvSpPr>
        <p:spPr>
          <a:xfrm>
            <a:off x="9730911" y="4649743"/>
            <a:ext cx="1842900" cy="1490100"/>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3dba7cce39_0_290"/>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fontScale="92500" lnSpcReduction="20000"/>
          </a:bodyPr>
          <a:lstStyle/>
          <a:p>
            <a:pPr marL="0" lvl="0" indent="0" algn="l" rtl="0">
              <a:lnSpc>
                <a:spcPct val="120000"/>
              </a:lnSpc>
              <a:spcBef>
                <a:spcPts val="1000"/>
              </a:spcBef>
              <a:spcAft>
                <a:spcPts val="0"/>
              </a:spcAft>
              <a:buSzPct val="114074"/>
              <a:buFont typeface="Calibri"/>
              <a:buNone/>
            </a:pPr>
            <a:r>
              <a:rPr lang="en-CA" sz="2700" b="1"/>
              <a:t>Chasing the ENAP target with safe and effective oxygen from the Respiratory Ecosystem lens</a:t>
            </a:r>
            <a:endParaRPr sz="2700" b="1"/>
          </a:p>
          <a:p>
            <a:pPr marL="0" lvl="0" indent="0" algn="l" rtl="0">
              <a:lnSpc>
                <a:spcPct val="120000"/>
              </a:lnSpc>
              <a:spcBef>
                <a:spcPts val="1000"/>
              </a:spcBef>
              <a:spcAft>
                <a:spcPts val="0"/>
              </a:spcAft>
              <a:buSzPct val="110000"/>
              <a:buFont typeface="Calibri"/>
              <a:buNone/>
            </a:pPr>
            <a:r>
              <a:rPr lang="en-CA"/>
              <a:t>Dr. Leah Greenspan, Senior Newborn Advisor and Neonatologist, USAID Global Health Bureau</a:t>
            </a:r>
            <a:endParaRPr/>
          </a:p>
          <a:p>
            <a:pPr marL="0" lvl="0" indent="0" algn="l" rtl="0">
              <a:lnSpc>
                <a:spcPct val="120000"/>
              </a:lnSpc>
              <a:spcBef>
                <a:spcPts val="1000"/>
              </a:spcBef>
              <a:spcAft>
                <a:spcPts val="0"/>
              </a:spcAft>
              <a:buSzPct val="205333"/>
              <a:buFont typeface="Calibri"/>
              <a:buNone/>
            </a:pPr>
            <a:r>
              <a:rPr lang="en-CA" sz="1500"/>
              <a:t>Dr. Leah Greenspan is a board-certified Pediatrician and Neonatologist. She has worked clinically in the Washington DC area for almost 20 years. Dr. Greenspan has extensive experience working in Global Health with a focus on newborn health in Sub Saharan Africa and Asia.  Prior to joining the team at  USAID as Sr. Newborn Advisor in March of 2020, she  worked with multiple NGOs as a Newborn Consultant developing and implementing programs both in the rural and urban settings to build the capacity of medical professionals and strengthen health systems around the continuum of maternal newborn care. As a member of the Newborn Team at USAID,  Leah is a Senior Newborn Advisor  focusing on advancing small and sick newborn care globally as well as being a key member of the MCHN Office Commodities and Supply chain team, co-lead of Every Newborn Action Plan-Commodities team and co-lead for the MCHN oxygen coalition.</a:t>
            </a:r>
            <a:endParaRPr b="1"/>
          </a:p>
        </p:txBody>
      </p:sp>
      <p:pic>
        <p:nvPicPr>
          <p:cNvPr id="383" name="Google Shape;383;g23dba7cce39_0_290"/>
          <p:cNvPicPr preferRelativeResize="0"/>
          <p:nvPr/>
        </p:nvPicPr>
        <p:blipFill rotWithShape="1">
          <a:blip r:embed="rId3">
            <a:alphaModFix/>
          </a:blip>
          <a:srcRect l="2102" r="1834" b="12333"/>
          <a:stretch/>
        </p:blipFill>
        <p:spPr>
          <a:xfrm>
            <a:off x="333178" y="1382880"/>
            <a:ext cx="4081800" cy="40923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3dba7cce39_0_382"/>
          <p:cNvSpPr/>
          <p:nvPr/>
        </p:nvSpPr>
        <p:spPr>
          <a:xfrm>
            <a:off x="0" y="5539108"/>
            <a:ext cx="1131300" cy="349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9" name="Google Shape;389;g23dba7cce39_0_382"/>
          <p:cNvSpPr/>
          <p:nvPr/>
        </p:nvSpPr>
        <p:spPr>
          <a:xfrm>
            <a:off x="0" y="2937212"/>
            <a:ext cx="1131300" cy="349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0" name="Google Shape;390;g23dba7cce39_0_382"/>
          <p:cNvSpPr/>
          <p:nvPr/>
        </p:nvSpPr>
        <p:spPr>
          <a:xfrm>
            <a:off x="0" y="1630796"/>
            <a:ext cx="1131300" cy="349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1" name="Google Shape;391;g23dba7cce39_0_382"/>
          <p:cNvSpPr txBox="1">
            <a:spLocks noGrp="1"/>
          </p:cNvSpPr>
          <p:nvPr>
            <p:ph type="title"/>
          </p:nvPr>
        </p:nvSpPr>
        <p:spPr>
          <a:xfrm>
            <a:off x="685092" y="22029"/>
            <a:ext cx="14580300" cy="12885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br>
              <a:rPr lang="en-CA"/>
            </a:br>
            <a:r>
              <a:rPr lang="en-CA"/>
              <a:t>Why? </a:t>
            </a:r>
            <a:endParaRPr i="1"/>
          </a:p>
        </p:txBody>
      </p:sp>
      <p:sp>
        <p:nvSpPr>
          <p:cNvPr id="392" name="Google Shape;392;g23dba7cce39_0_382"/>
          <p:cNvSpPr txBox="1">
            <a:spLocks noGrp="1"/>
          </p:cNvSpPr>
          <p:nvPr>
            <p:ph type="body" idx="2"/>
          </p:nvPr>
        </p:nvSpPr>
        <p:spPr>
          <a:xfrm>
            <a:off x="222492" y="2911612"/>
            <a:ext cx="925200" cy="400500"/>
          </a:xfrm>
          <a:prstGeom prst="rect">
            <a:avLst/>
          </a:prstGeom>
          <a:noFill/>
          <a:ln>
            <a:noFill/>
          </a:ln>
        </p:spPr>
        <p:txBody>
          <a:bodyPr spcFirstLastPara="1" wrap="square" lIns="0" tIns="45700" rIns="91425" bIns="45700" anchor="ctr" anchorCtr="0">
            <a:noAutofit/>
          </a:bodyPr>
          <a:lstStyle/>
          <a:p>
            <a:pPr marL="0" lvl="0" indent="0" algn="ctr" rtl="0">
              <a:lnSpc>
                <a:spcPct val="100000"/>
              </a:lnSpc>
              <a:spcBef>
                <a:spcPts val="0"/>
              </a:spcBef>
              <a:spcAft>
                <a:spcPts val="0"/>
              </a:spcAft>
              <a:buSzPts val="1900"/>
              <a:buFont typeface="Calibri"/>
              <a:buNone/>
            </a:pPr>
            <a:r>
              <a:rPr lang="en-CA" sz="2500">
                <a:solidFill>
                  <a:schemeClr val="lt1"/>
                </a:solidFill>
                <a:latin typeface="Calibri"/>
                <a:ea typeface="Calibri"/>
                <a:cs typeface="Calibri"/>
                <a:sym typeface="Calibri"/>
              </a:rPr>
              <a:t>1 in 5 </a:t>
            </a:r>
            <a:endParaRPr sz="2500">
              <a:solidFill>
                <a:schemeClr val="lt1"/>
              </a:solidFill>
              <a:latin typeface="Calibri"/>
              <a:ea typeface="Calibri"/>
              <a:cs typeface="Calibri"/>
              <a:sym typeface="Calibri"/>
            </a:endParaRPr>
          </a:p>
        </p:txBody>
      </p:sp>
      <p:sp>
        <p:nvSpPr>
          <p:cNvPr id="393" name="Google Shape;393;g23dba7cce39_0_382"/>
          <p:cNvSpPr txBox="1"/>
          <p:nvPr/>
        </p:nvSpPr>
        <p:spPr>
          <a:xfrm>
            <a:off x="2603675" y="1811250"/>
            <a:ext cx="38889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394" name="Google Shape;394;g23dba7cce39_0_382"/>
          <p:cNvSpPr txBox="1"/>
          <p:nvPr/>
        </p:nvSpPr>
        <p:spPr>
          <a:xfrm>
            <a:off x="1861725" y="1669700"/>
            <a:ext cx="86493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C00000"/>
              </a:solidFill>
              <a:latin typeface="Calibri"/>
              <a:ea typeface="Calibri"/>
              <a:cs typeface="Calibri"/>
              <a:sym typeface="Calibri"/>
            </a:endParaRPr>
          </a:p>
        </p:txBody>
      </p:sp>
      <p:sp>
        <p:nvSpPr>
          <p:cNvPr id="395" name="Google Shape;395;g23dba7cce39_0_382"/>
          <p:cNvSpPr/>
          <p:nvPr/>
        </p:nvSpPr>
        <p:spPr>
          <a:xfrm>
            <a:off x="1366975" y="2911612"/>
            <a:ext cx="9987300" cy="4005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1900" b="0" i="0" u="none" strike="noStrike" cap="none">
                <a:solidFill>
                  <a:srgbClr val="000000"/>
                </a:solidFill>
                <a:latin typeface="Calibri"/>
                <a:ea typeface="Calibri"/>
                <a:cs typeface="Calibri"/>
                <a:sym typeface="Calibri"/>
              </a:rPr>
              <a:t>Children that reach a health facility needing oxygen support actually receive it</a:t>
            </a:r>
            <a:endParaRPr sz="1900" b="0" i="0" u="none" strike="noStrike" cap="none">
              <a:solidFill>
                <a:srgbClr val="000000"/>
              </a:solidFill>
              <a:latin typeface="Calibri"/>
              <a:ea typeface="Calibri"/>
              <a:cs typeface="Calibri"/>
              <a:sym typeface="Calibri"/>
            </a:endParaRPr>
          </a:p>
        </p:txBody>
      </p:sp>
      <p:sp>
        <p:nvSpPr>
          <p:cNvPr id="396" name="Google Shape;396;g23dba7cce39_0_382"/>
          <p:cNvSpPr/>
          <p:nvPr/>
        </p:nvSpPr>
        <p:spPr>
          <a:xfrm>
            <a:off x="1366975" y="1630621"/>
            <a:ext cx="9987300" cy="3426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CA" sz="1900" b="0" i="0" u="none" strike="noStrike" cap="none">
                <a:solidFill>
                  <a:srgbClr val="0C0C0C"/>
                </a:solidFill>
                <a:latin typeface="Calibri"/>
                <a:ea typeface="Calibri"/>
                <a:cs typeface="Calibri"/>
                <a:sym typeface="Calibri"/>
              </a:rPr>
              <a:t>Countries off track to meet the SDG for Newborn Mortality Rate (NMR)</a:t>
            </a:r>
            <a:endParaRPr sz="1500" b="0" i="0" u="none" strike="noStrike" cap="none">
              <a:solidFill>
                <a:srgbClr val="0C0C0C"/>
              </a:solidFill>
              <a:highlight>
                <a:srgbClr val="FF0000"/>
              </a:highlight>
              <a:latin typeface="Calibri"/>
              <a:ea typeface="Calibri"/>
              <a:cs typeface="Calibri"/>
              <a:sym typeface="Calibri"/>
            </a:endParaRPr>
          </a:p>
        </p:txBody>
      </p:sp>
      <p:sp>
        <p:nvSpPr>
          <p:cNvPr id="397" name="Google Shape;397;g23dba7cce39_0_382"/>
          <p:cNvSpPr/>
          <p:nvPr/>
        </p:nvSpPr>
        <p:spPr>
          <a:xfrm>
            <a:off x="1366975" y="2257400"/>
            <a:ext cx="9987300" cy="3426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r>
              <a:rPr lang="en-CA" sz="1900" b="0" i="0" u="none" strike="noStrike" cap="none">
                <a:solidFill>
                  <a:srgbClr val="0C0C0C"/>
                </a:solidFill>
                <a:latin typeface="Calibri"/>
                <a:ea typeface="Calibri"/>
                <a:cs typeface="Calibri"/>
                <a:sym typeface="Calibri"/>
              </a:rPr>
              <a:t>Million newborns require inpatient care each year</a:t>
            </a:r>
            <a:endParaRPr sz="1900" b="0" i="0" u="none" strike="noStrike" cap="none">
              <a:solidFill>
                <a:srgbClr val="0C0C0C"/>
              </a:solidFill>
              <a:highlight>
                <a:srgbClr val="FF0000"/>
              </a:highlight>
              <a:latin typeface="Calibri"/>
              <a:ea typeface="Calibri"/>
              <a:cs typeface="Calibri"/>
              <a:sym typeface="Calibri"/>
            </a:endParaRPr>
          </a:p>
        </p:txBody>
      </p:sp>
      <p:sp>
        <p:nvSpPr>
          <p:cNvPr id="398" name="Google Shape;398;g23dba7cce39_0_382"/>
          <p:cNvSpPr/>
          <p:nvPr/>
        </p:nvSpPr>
        <p:spPr>
          <a:xfrm>
            <a:off x="1344300" y="3646183"/>
            <a:ext cx="10010100" cy="6411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1900" b="0" i="0" u="none" strike="noStrike" cap="none">
                <a:solidFill>
                  <a:srgbClr val="000000"/>
                </a:solidFill>
                <a:latin typeface="Calibri"/>
                <a:ea typeface="Calibri"/>
                <a:cs typeface="Calibri"/>
                <a:sym typeface="Calibri"/>
              </a:rPr>
              <a:t>Prematurity is the number one cause of neonatal mortality with respiratory distress syndrome contributing to </a:t>
            </a:r>
            <a:r>
              <a:rPr lang="en-CA" sz="1900" b="1" i="0" u="none" strike="noStrike" cap="none">
                <a:solidFill>
                  <a:srgbClr val="000000"/>
                </a:solidFill>
                <a:latin typeface="Calibri"/>
                <a:ea typeface="Calibri"/>
                <a:cs typeface="Calibri"/>
                <a:sym typeface="Calibri"/>
              </a:rPr>
              <a:t>45% </a:t>
            </a:r>
            <a:r>
              <a:rPr lang="en-CA" sz="1900" b="0" i="0" u="none" strike="noStrike" cap="none">
                <a:solidFill>
                  <a:srgbClr val="000000"/>
                </a:solidFill>
                <a:latin typeface="Calibri"/>
                <a:ea typeface="Calibri"/>
                <a:cs typeface="Calibri"/>
                <a:sym typeface="Calibri"/>
              </a:rPr>
              <a:t>of case-fatality rates</a:t>
            </a:r>
            <a:endParaRPr sz="1900" b="0" i="0" u="none" strike="noStrike" cap="none">
              <a:solidFill>
                <a:srgbClr val="000000"/>
              </a:solidFill>
              <a:latin typeface="Calibri"/>
              <a:ea typeface="Calibri"/>
              <a:cs typeface="Calibri"/>
              <a:sym typeface="Calibri"/>
            </a:endParaRPr>
          </a:p>
        </p:txBody>
      </p:sp>
      <p:sp>
        <p:nvSpPr>
          <p:cNvPr id="399" name="Google Shape;399;g23dba7cce39_0_382"/>
          <p:cNvSpPr/>
          <p:nvPr/>
        </p:nvSpPr>
        <p:spPr>
          <a:xfrm>
            <a:off x="1366975" y="4366343"/>
            <a:ext cx="10935300" cy="3426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1900" b="0" i="0" u="none" strike="noStrike" cap="none">
                <a:solidFill>
                  <a:srgbClr val="000000"/>
                </a:solidFill>
                <a:latin typeface="Calibri"/>
                <a:ea typeface="Calibri"/>
                <a:cs typeface="Calibri"/>
                <a:sym typeface="Calibri"/>
              </a:rPr>
              <a:t>CPAP is the </a:t>
            </a:r>
            <a:r>
              <a:rPr lang="en-CA" sz="1900" b="1" i="0" u="none" strike="noStrike" cap="none">
                <a:solidFill>
                  <a:srgbClr val="000000"/>
                </a:solidFill>
                <a:latin typeface="Calibri"/>
                <a:ea typeface="Calibri"/>
                <a:cs typeface="Calibri"/>
                <a:sym typeface="Calibri"/>
              </a:rPr>
              <a:t>one</a:t>
            </a:r>
            <a:r>
              <a:rPr lang="en-CA" sz="1900" b="0" i="0" u="none" strike="noStrike" cap="none">
                <a:solidFill>
                  <a:srgbClr val="000000"/>
                </a:solidFill>
                <a:latin typeface="Calibri"/>
                <a:ea typeface="Calibri"/>
                <a:cs typeface="Calibri"/>
                <a:sym typeface="Calibri"/>
              </a:rPr>
              <a:t> intervention with the greatest impact on preterm mortality</a:t>
            </a:r>
            <a:endParaRPr sz="1900" b="0" i="0" u="none" strike="noStrike" cap="none">
              <a:solidFill>
                <a:srgbClr val="000000"/>
              </a:solidFill>
              <a:latin typeface="Calibri"/>
              <a:ea typeface="Calibri"/>
              <a:cs typeface="Calibri"/>
              <a:sym typeface="Calibri"/>
            </a:endParaRPr>
          </a:p>
        </p:txBody>
      </p:sp>
      <p:sp>
        <p:nvSpPr>
          <p:cNvPr id="400" name="Google Shape;400;g23dba7cce39_0_382"/>
          <p:cNvSpPr/>
          <p:nvPr/>
        </p:nvSpPr>
        <p:spPr>
          <a:xfrm>
            <a:off x="1366975" y="4788004"/>
            <a:ext cx="9987300" cy="4002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1900" b="0" i="0" u="none" strike="noStrike" cap="none">
                <a:solidFill>
                  <a:srgbClr val="000000"/>
                </a:solidFill>
                <a:latin typeface="Calibri"/>
                <a:ea typeface="Calibri"/>
                <a:cs typeface="Calibri"/>
                <a:sym typeface="Calibri"/>
              </a:rPr>
              <a:t>Cochrane review found that CPAP reduces the risk of mortality by </a:t>
            </a:r>
            <a:r>
              <a:rPr lang="en-CA" sz="1900" b="1" i="0" u="none" strike="noStrike" cap="none">
                <a:solidFill>
                  <a:srgbClr val="000000"/>
                </a:solidFill>
                <a:latin typeface="Calibri"/>
                <a:ea typeface="Calibri"/>
                <a:cs typeface="Calibri"/>
                <a:sym typeface="Calibri"/>
              </a:rPr>
              <a:t>48%</a:t>
            </a:r>
            <a:endParaRPr sz="1900" b="1" i="0" u="none" strike="noStrike" cap="none">
              <a:solidFill>
                <a:srgbClr val="000000"/>
              </a:solidFill>
              <a:latin typeface="Calibri"/>
              <a:ea typeface="Calibri"/>
              <a:cs typeface="Calibri"/>
              <a:sym typeface="Calibri"/>
            </a:endParaRPr>
          </a:p>
        </p:txBody>
      </p:sp>
      <p:sp>
        <p:nvSpPr>
          <p:cNvPr id="401" name="Google Shape;401;g23dba7cce39_0_382"/>
          <p:cNvSpPr txBox="1">
            <a:spLocks noGrp="1"/>
          </p:cNvSpPr>
          <p:nvPr>
            <p:ph type="body" idx="2"/>
          </p:nvPr>
        </p:nvSpPr>
        <p:spPr>
          <a:xfrm>
            <a:off x="419100" y="1601683"/>
            <a:ext cx="925200" cy="400500"/>
          </a:xfrm>
          <a:prstGeom prst="rect">
            <a:avLst/>
          </a:prstGeom>
          <a:noFill/>
          <a:ln>
            <a:noFill/>
          </a:ln>
        </p:spPr>
        <p:txBody>
          <a:bodyPr spcFirstLastPara="1" wrap="square" lIns="0" tIns="45700" rIns="91425" bIns="45700" anchor="ctr" anchorCtr="0">
            <a:noAutofit/>
          </a:bodyPr>
          <a:lstStyle/>
          <a:p>
            <a:pPr marL="0" lvl="0" indent="0" algn="ctr" rtl="0">
              <a:lnSpc>
                <a:spcPct val="100000"/>
              </a:lnSpc>
              <a:spcBef>
                <a:spcPts val="0"/>
              </a:spcBef>
              <a:spcAft>
                <a:spcPts val="0"/>
              </a:spcAft>
              <a:buSzPts val="1900"/>
              <a:buFont typeface="Calibri"/>
              <a:buNone/>
            </a:pPr>
            <a:r>
              <a:rPr lang="en-CA" sz="2900">
                <a:solidFill>
                  <a:schemeClr val="lt1"/>
                </a:solidFill>
                <a:latin typeface="Calibri"/>
                <a:ea typeface="Calibri"/>
                <a:cs typeface="Calibri"/>
                <a:sym typeface="Calibri"/>
              </a:rPr>
              <a:t>63</a:t>
            </a:r>
            <a:endParaRPr sz="2900">
              <a:solidFill>
                <a:schemeClr val="lt1"/>
              </a:solidFill>
              <a:latin typeface="Calibri"/>
              <a:ea typeface="Calibri"/>
              <a:cs typeface="Calibri"/>
              <a:sym typeface="Calibri"/>
            </a:endParaRPr>
          </a:p>
        </p:txBody>
      </p:sp>
      <p:sp>
        <p:nvSpPr>
          <p:cNvPr id="402" name="Google Shape;402;g23dba7cce39_0_382"/>
          <p:cNvSpPr/>
          <p:nvPr/>
        </p:nvSpPr>
        <p:spPr>
          <a:xfrm>
            <a:off x="1344300" y="5393208"/>
            <a:ext cx="9987300" cy="6411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CA" sz="1900" b="0" i="0" u="none" strike="noStrike" cap="none">
                <a:solidFill>
                  <a:srgbClr val="000000"/>
                </a:solidFill>
                <a:latin typeface="Calibri"/>
                <a:ea typeface="Calibri"/>
                <a:cs typeface="Calibri"/>
                <a:sym typeface="Calibri"/>
              </a:rPr>
              <a:t>Oxygen use, improvised circuits and unregulated pressures can lead to ROP, BPD and brain injury</a:t>
            </a:r>
            <a:endParaRPr sz="1900" b="0" i="0" u="none" strike="noStrike" cap="none">
              <a:solidFill>
                <a:srgbClr val="000000"/>
              </a:solidFill>
              <a:latin typeface="Calibri"/>
              <a:ea typeface="Calibri"/>
              <a:cs typeface="Calibri"/>
              <a:sym typeface="Calibri"/>
            </a:endParaRPr>
          </a:p>
        </p:txBody>
      </p:sp>
      <p:sp>
        <p:nvSpPr>
          <p:cNvPr id="403" name="Google Shape;403;g23dba7cce39_0_382"/>
          <p:cNvSpPr txBox="1">
            <a:spLocks noGrp="1"/>
          </p:cNvSpPr>
          <p:nvPr>
            <p:ph type="body" idx="2"/>
          </p:nvPr>
        </p:nvSpPr>
        <p:spPr>
          <a:xfrm>
            <a:off x="271868" y="5513508"/>
            <a:ext cx="925200" cy="400500"/>
          </a:xfrm>
          <a:prstGeom prst="rect">
            <a:avLst/>
          </a:prstGeom>
          <a:noFill/>
          <a:ln>
            <a:noFill/>
          </a:ln>
        </p:spPr>
        <p:txBody>
          <a:bodyPr spcFirstLastPara="1" wrap="square" lIns="0" tIns="45700" rIns="91425" bIns="45700" anchor="ctr" anchorCtr="0">
            <a:noAutofit/>
          </a:bodyPr>
          <a:lstStyle/>
          <a:p>
            <a:pPr marL="0" lvl="0" indent="0" algn="ctr" rtl="0">
              <a:lnSpc>
                <a:spcPct val="100000"/>
              </a:lnSpc>
              <a:spcBef>
                <a:spcPts val="0"/>
              </a:spcBef>
              <a:spcAft>
                <a:spcPts val="0"/>
              </a:spcAft>
              <a:buSzPts val="1900"/>
              <a:buFont typeface="Calibri"/>
              <a:buNone/>
            </a:pPr>
            <a:r>
              <a:rPr lang="en-CA" sz="2500">
                <a:solidFill>
                  <a:schemeClr val="lt1"/>
                </a:solidFill>
                <a:latin typeface="Calibri"/>
                <a:ea typeface="Calibri"/>
                <a:cs typeface="Calibri"/>
                <a:sym typeface="Calibri"/>
              </a:rPr>
              <a:t>100%</a:t>
            </a:r>
            <a:endParaRPr sz="2500">
              <a:solidFill>
                <a:schemeClr val="lt1"/>
              </a:solidFill>
              <a:latin typeface="Calibri"/>
              <a:ea typeface="Calibri"/>
              <a:cs typeface="Calibri"/>
              <a:sym typeface="Calibri"/>
            </a:endParaRPr>
          </a:p>
        </p:txBody>
      </p:sp>
      <p:sp>
        <p:nvSpPr>
          <p:cNvPr id="404" name="Google Shape;404;g23dba7cce39_0_382"/>
          <p:cNvSpPr/>
          <p:nvPr/>
        </p:nvSpPr>
        <p:spPr>
          <a:xfrm>
            <a:off x="0" y="2260430"/>
            <a:ext cx="1131300" cy="349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5" name="Google Shape;405;g23dba7cce39_0_382"/>
          <p:cNvSpPr txBox="1">
            <a:spLocks noGrp="1"/>
          </p:cNvSpPr>
          <p:nvPr>
            <p:ph type="body" idx="2"/>
          </p:nvPr>
        </p:nvSpPr>
        <p:spPr>
          <a:xfrm>
            <a:off x="419100" y="2240937"/>
            <a:ext cx="925200" cy="400500"/>
          </a:xfrm>
          <a:prstGeom prst="rect">
            <a:avLst/>
          </a:prstGeom>
          <a:noFill/>
          <a:ln>
            <a:noFill/>
          </a:ln>
        </p:spPr>
        <p:txBody>
          <a:bodyPr spcFirstLastPara="1" wrap="square" lIns="0" tIns="45700" rIns="91425" bIns="45700" anchor="ctr" anchorCtr="0">
            <a:noAutofit/>
          </a:bodyPr>
          <a:lstStyle/>
          <a:p>
            <a:pPr marL="0" lvl="0" indent="0" algn="ctr" rtl="0">
              <a:lnSpc>
                <a:spcPct val="100000"/>
              </a:lnSpc>
              <a:spcBef>
                <a:spcPts val="0"/>
              </a:spcBef>
              <a:spcAft>
                <a:spcPts val="0"/>
              </a:spcAft>
              <a:buSzPts val="1900"/>
              <a:buFont typeface="Calibri"/>
              <a:buNone/>
            </a:pPr>
            <a:r>
              <a:rPr lang="en-CA" sz="2900">
                <a:solidFill>
                  <a:schemeClr val="lt1"/>
                </a:solidFill>
                <a:latin typeface="Calibri"/>
                <a:ea typeface="Calibri"/>
                <a:cs typeface="Calibri"/>
                <a:sym typeface="Calibri"/>
              </a:rPr>
              <a:t>30</a:t>
            </a:r>
            <a:endParaRPr sz="2900">
              <a:solidFill>
                <a:schemeClr val="lt1"/>
              </a:solidFill>
              <a:latin typeface="Calibri"/>
              <a:ea typeface="Calibri"/>
              <a:cs typeface="Calibri"/>
              <a:sym typeface="Calibri"/>
            </a:endParaRPr>
          </a:p>
        </p:txBody>
      </p:sp>
      <p:sp>
        <p:nvSpPr>
          <p:cNvPr id="406" name="Google Shape;406;g23dba7cce39_0_382"/>
          <p:cNvSpPr/>
          <p:nvPr/>
        </p:nvSpPr>
        <p:spPr>
          <a:xfrm>
            <a:off x="0" y="4340015"/>
            <a:ext cx="1131300" cy="349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7" name="Google Shape;407;g23dba7cce39_0_382"/>
          <p:cNvSpPr txBox="1"/>
          <p:nvPr/>
        </p:nvSpPr>
        <p:spPr>
          <a:xfrm>
            <a:off x="535205" y="4302714"/>
            <a:ext cx="925200" cy="400500"/>
          </a:xfrm>
          <a:prstGeom prst="rect">
            <a:avLst/>
          </a:prstGeom>
          <a:noFill/>
          <a:ln>
            <a:noFill/>
          </a:ln>
        </p:spPr>
        <p:txBody>
          <a:bodyPr spcFirstLastPara="1" wrap="square" lIns="0" tIns="45700" rIns="91425" bIns="45700" anchor="ctr" anchorCtr="0">
            <a:noAutofit/>
          </a:bodyPr>
          <a:lstStyle/>
          <a:p>
            <a:pPr marL="0" marR="0" lvl="0" indent="0" algn="ctr" rtl="0">
              <a:lnSpc>
                <a:spcPct val="100000"/>
              </a:lnSpc>
              <a:spcBef>
                <a:spcPts val="0"/>
              </a:spcBef>
              <a:spcAft>
                <a:spcPts val="0"/>
              </a:spcAft>
              <a:buClr>
                <a:schemeClr val="accent1"/>
              </a:buClr>
              <a:buSzPts val="1900"/>
              <a:buFont typeface="Calibri"/>
              <a:buNone/>
            </a:pPr>
            <a:r>
              <a:rPr lang="en-CA" sz="2900" b="1" i="0" u="none" strike="noStrike" cap="none">
                <a:solidFill>
                  <a:schemeClr val="lt1"/>
                </a:solidFill>
                <a:latin typeface="Calibri"/>
                <a:ea typeface="Calibri"/>
                <a:cs typeface="Calibri"/>
                <a:sym typeface="Calibri"/>
              </a:rPr>
              <a:t>1</a:t>
            </a:r>
            <a:endParaRPr sz="29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anim calcmode="lin" valueType="num">
                                      <p:cBhvr additive="base">
                                        <p:cTn id="7" dur="1000"/>
                                        <p:tgtEl>
                                          <p:spTgt spid="39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 calcmode="lin" valueType="num">
                                      <p:cBhvr additive="base">
                                        <p:cTn id="10" dur="1000"/>
                                        <p:tgtEl>
                                          <p:spTgt spid="401"/>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anim calcmode="lin" valueType="num">
                                      <p:cBhvr additive="base">
                                        <p:cTn id="19" dur="1000"/>
                                        <p:tgtEl>
                                          <p:spTgt spid="404"/>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405"/>
                                        </p:tgtEl>
                                        <p:attrNameLst>
                                          <p:attrName>style.visibility</p:attrName>
                                        </p:attrNameLst>
                                      </p:cBhvr>
                                      <p:to>
                                        <p:strVal val="visible"/>
                                      </p:to>
                                    </p:set>
                                    <p:anim calcmode="lin" valueType="num">
                                      <p:cBhvr additive="base">
                                        <p:cTn id="22" dur="1000"/>
                                        <p:tgtEl>
                                          <p:spTgt spid="40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92"/>
                                        </p:tgtEl>
                                        <p:attrNameLst>
                                          <p:attrName>style.visibility</p:attrName>
                                        </p:attrNameLst>
                                      </p:cBhvr>
                                      <p:to>
                                        <p:strVal val="visible"/>
                                      </p:to>
                                    </p:set>
                                    <p:anim calcmode="lin" valueType="num">
                                      <p:cBhvr additive="base">
                                        <p:cTn id="31" dur="1000"/>
                                        <p:tgtEl>
                                          <p:spTgt spid="392"/>
                                        </p:tgtEl>
                                        <p:attrNameLst>
                                          <p:attrName>ppt_x</p:attrName>
                                        </p:attrNameLst>
                                      </p:cBhvr>
                                      <p:tavLst>
                                        <p:tav tm="0">
                                          <p:val>
                                            <p:strVal val="#ppt_x-1"/>
                                          </p:val>
                                        </p:tav>
                                        <p:tav tm="100000">
                                          <p:val>
                                            <p:strVal val="#ppt_x"/>
                                          </p:val>
                                        </p:tav>
                                      </p:tavLst>
                                    </p:anim>
                                  </p:childTnLst>
                                </p:cTn>
                              </p:par>
                              <p:par>
                                <p:cTn id="32" presetID="2" presetClass="entr" presetSubtype="8" fill="hold" nodeType="withEffect">
                                  <p:stCondLst>
                                    <p:cond delay="0"/>
                                  </p:stCondLst>
                                  <p:childTnLst>
                                    <p:set>
                                      <p:cBhvr>
                                        <p:cTn id="33" dur="1" fill="hold">
                                          <p:stCondLst>
                                            <p:cond delay="0"/>
                                          </p:stCondLst>
                                        </p:cTn>
                                        <p:tgtEl>
                                          <p:spTgt spid="389"/>
                                        </p:tgtEl>
                                        <p:attrNameLst>
                                          <p:attrName>style.visibility</p:attrName>
                                        </p:attrNameLst>
                                      </p:cBhvr>
                                      <p:to>
                                        <p:strVal val="visible"/>
                                      </p:to>
                                    </p:set>
                                    <p:anim calcmode="lin" valueType="num">
                                      <p:cBhvr additive="base">
                                        <p:cTn id="34" dur="1000"/>
                                        <p:tgtEl>
                                          <p:spTgt spid="389"/>
                                        </p:tgtEl>
                                        <p:attrNameLst>
                                          <p:attrName>ppt_x</p:attrName>
                                        </p:attrNameLst>
                                      </p:cBhvr>
                                      <p:tavLst>
                                        <p:tav tm="0">
                                          <p:val>
                                            <p:strVal val="#ppt_x-1"/>
                                          </p:val>
                                        </p:tav>
                                        <p:tav tm="100000">
                                          <p:val>
                                            <p:strVal val="#ppt_x"/>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06"/>
                                        </p:tgtEl>
                                        <p:attrNameLst>
                                          <p:attrName>style.visibility</p:attrName>
                                        </p:attrNameLst>
                                      </p:cBhvr>
                                      <p:to>
                                        <p:strVal val="visible"/>
                                      </p:to>
                                    </p:set>
                                    <p:anim calcmode="lin" valueType="num">
                                      <p:cBhvr additive="base">
                                        <p:cTn id="43" dur="1000"/>
                                        <p:tgtEl>
                                          <p:spTgt spid="406"/>
                                        </p:tgtEl>
                                        <p:attrNameLst>
                                          <p:attrName>ppt_x</p:attrName>
                                        </p:attrNameLst>
                                      </p:cBhvr>
                                      <p:tavLst>
                                        <p:tav tm="0">
                                          <p:val>
                                            <p:strVal val="#ppt_x-1"/>
                                          </p:val>
                                        </p:tav>
                                        <p:tav tm="100000">
                                          <p:val>
                                            <p:strVal val="#ppt_x"/>
                                          </p:val>
                                        </p:tav>
                                      </p:tavLst>
                                    </p:anim>
                                  </p:childTnLst>
                                </p:cTn>
                              </p:par>
                              <p:par>
                                <p:cTn id="44" presetID="2" presetClass="entr" presetSubtype="8" fill="hold" nodeType="withEffect">
                                  <p:stCondLst>
                                    <p:cond delay="0"/>
                                  </p:stCondLst>
                                  <p:childTnLst>
                                    <p:set>
                                      <p:cBhvr>
                                        <p:cTn id="45" dur="1" fill="hold">
                                          <p:stCondLst>
                                            <p:cond delay="0"/>
                                          </p:stCondLst>
                                        </p:cTn>
                                        <p:tgtEl>
                                          <p:spTgt spid="407"/>
                                        </p:tgtEl>
                                        <p:attrNameLst>
                                          <p:attrName>style.visibility</p:attrName>
                                        </p:attrNameLst>
                                      </p:cBhvr>
                                      <p:to>
                                        <p:strVal val="visible"/>
                                      </p:to>
                                    </p:set>
                                    <p:anim calcmode="lin" valueType="num">
                                      <p:cBhvr additive="base">
                                        <p:cTn id="46" dur="1000"/>
                                        <p:tgtEl>
                                          <p:spTgt spid="407"/>
                                        </p:tgtEl>
                                        <p:attrNameLst>
                                          <p:attrName>ppt_x</p:attrName>
                                        </p:attrNameLst>
                                      </p:cBhvr>
                                      <p:tavLst>
                                        <p:tav tm="0">
                                          <p:val>
                                            <p:strVal val="#ppt_x-1"/>
                                          </p:val>
                                        </p:tav>
                                        <p:tav tm="100000">
                                          <p:val>
                                            <p:strVal val="#ppt_x"/>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88"/>
                                        </p:tgtEl>
                                        <p:attrNameLst>
                                          <p:attrName>style.visibility</p:attrName>
                                        </p:attrNameLst>
                                      </p:cBhvr>
                                      <p:to>
                                        <p:strVal val="visible"/>
                                      </p:to>
                                    </p:set>
                                    <p:anim calcmode="lin" valueType="num">
                                      <p:cBhvr additive="base">
                                        <p:cTn id="63" dur="1000"/>
                                        <p:tgtEl>
                                          <p:spTgt spid="388"/>
                                        </p:tgtEl>
                                        <p:attrNameLst>
                                          <p:attrName>ppt_x</p:attrName>
                                        </p:attrNameLst>
                                      </p:cBhvr>
                                      <p:tavLst>
                                        <p:tav tm="0">
                                          <p:val>
                                            <p:strVal val="#ppt_x-1"/>
                                          </p:val>
                                        </p:tav>
                                        <p:tav tm="100000">
                                          <p:val>
                                            <p:strVal val="#ppt_x"/>
                                          </p:val>
                                        </p:tav>
                                      </p:tavLst>
                                    </p:anim>
                                  </p:childTnLst>
                                </p:cTn>
                              </p:par>
                              <p:par>
                                <p:cTn id="64" presetID="2" presetClass="entr" presetSubtype="8" fill="hold" nodeType="withEffect">
                                  <p:stCondLst>
                                    <p:cond delay="0"/>
                                  </p:stCondLst>
                                  <p:childTnLst>
                                    <p:set>
                                      <p:cBhvr>
                                        <p:cTn id="65" dur="1" fill="hold">
                                          <p:stCondLst>
                                            <p:cond delay="0"/>
                                          </p:stCondLst>
                                        </p:cTn>
                                        <p:tgtEl>
                                          <p:spTgt spid="403"/>
                                        </p:tgtEl>
                                        <p:attrNameLst>
                                          <p:attrName>style.visibility</p:attrName>
                                        </p:attrNameLst>
                                      </p:cBhvr>
                                      <p:to>
                                        <p:strVal val="visible"/>
                                      </p:to>
                                    </p:set>
                                    <p:anim calcmode="lin" valueType="num">
                                      <p:cBhvr additive="base">
                                        <p:cTn id="66" dur="1000"/>
                                        <p:tgtEl>
                                          <p:spTgt spid="403"/>
                                        </p:tgtEl>
                                        <p:attrNameLst>
                                          <p:attrName>ppt_x</p:attrName>
                                        </p:attrNameLst>
                                      </p:cBhvr>
                                      <p:tavLst>
                                        <p:tav tm="0">
                                          <p:val>
                                            <p:strVal val="#ppt_x-1"/>
                                          </p:val>
                                        </p:tav>
                                        <p:tav tm="100000">
                                          <p:val>
                                            <p:strVal val="#ppt_x"/>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3dba7cce39_0_405"/>
          <p:cNvSpPr/>
          <p:nvPr/>
        </p:nvSpPr>
        <p:spPr>
          <a:xfrm>
            <a:off x="-84842" y="4799514"/>
            <a:ext cx="7558500" cy="1206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3" name="Google Shape;413;g23dba7cce39_0_405"/>
          <p:cNvSpPr txBox="1">
            <a:spLocks noGrp="1"/>
          </p:cNvSpPr>
          <p:nvPr>
            <p:ph type="title"/>
          </p:nvPr>
        </p:nvSpPr>
        <p:spPr>
          <a:xfrm>
            <a:off x="695583" y="519990"/>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SzPts val="1800"/>
              <a:buNone/>
            </a:pPr>
            <a:r>
              <a:rPr lang="en-CA"/>
              <a:t>Newborn specific global guidance</a:t>
            </a:r>
            <a:endParaRPr/>
          </a:p>
        </p:txBody>
      </p:sp>
      <p:pic>
        <p:nvPicPr>
          <p:cNvPr id="414" name="Google Shape;414;g23dba7cce39_0_405"/>
          <p:cNvPicPr preferRelativeResize="0"/>
          <p:nvPr/>
        </p:nvPicPr>
        <p:blipFill rotWithShape="1">
          <a:blip r:embed="rId3">
            <a:alphaModFix/>
          </a:blip>
          <a:srcRect r="3698" b="12441"/>
          <a:stretch/>
        </p:blipFill>
        <p:spPr>
          <a:xfrm>
            <a:off x="418650" y="1693801"/>
            <a:ext cx="1312525" cy="1964135"/>
          </a:xfrm>
          <a:prstGeom prst="rect">
            <a:avLst/>
          </a:prstGeom>
          <a:noFill/>
          <a:ln>
            <a:noFill/>
          </a:ln>
        </p:spPr>
      </p:pic>
      <p:pic>
        <p:nvPicPr>
          <p:cNvPr id="415" name="Google Shape;415;g23dba7cce39_0_405"/>
          <p:cNvPicPr preferRelativeResize="0"/>
          <p:nvPr/>
        </p:nvPicPr>
        <p:blipFill rotWithShape="1">
          <a:blip r:embed="rId4">
            <a:alphaModFix/>
          </a:blip>
          <a:srcRect/>
          <a:stretch/>
        </p:blipFill>
        <p:spPr>
          <a:xfrm>
            <a:off x="1851170" y="1693801"/>
            <a:ext cx="1312542" cy="1964134"/>
          </a:xfrm>
          <a:prstGeom prst="rect">
            <a:avLst/>
          </a:prstGeom>
          <a:noFill/>
          <a:ln>
            <a:noFill/>
          </a:ln>
        </p:spPr>
      </p:pic>
      <p:pic>
        <p:nvPicPr>
          <p:cNvPr id="416" name="Google Shape;416;g23dba7cce39_0_405"/>
          <p:cNvPicPr preferRelativeResize="0"/>
          <p:nvPr/>
        </p:nvPicPr>
        <p:blipFill rotWithShape="1">
          <a:blip r:embed="rId5">
            <a:alphaModFix/>
          </a:blip>
          <a:srcRect l="10287" t="622" r="8390" b="2003"/>
          <a:stretch/>
        </p:blipFill>
        <p:spPr>
          <a:xfrm>
            <a:off x="3283707" y="1693800"/>
            <a:ext cx="1312526" cy="1964133"/>
          </a:xfrm>
          <a:prstGeom prst="rect">
            <a:avLst/>
          </a:prstGeom>
          <a:noFill/>
          <a:ln>
            <a:noFill/>
          </a:ln>
        </p:spPr>
      </p:pic>
      <p:pic>
        <p:nvPicPr>
          <p:cNvPr id="417" name="Google Shape;417;g23dba7cce39_0_405"/>
          <p:cNvPicPr preferRelativeResize="0"/>
          <p:nvPr/>
        </p:nvPicPr>
        <p:blipFill rotWithShape="1">
          <a:blip r:embed="rId6">
            <a:alphaModFix/>
          </a:blip>
          <a:srcRect l="12101" r="1460"/>
          <a:stretch/>
        </p:blipFill>
        <p:spPr>
          <a:xfrm>
            <a:off x="4716244" y="1693800"/>
            <a:ext cx="1312524" cy="1964134"/>
          </a:xfrm>
          <a:prstGeom prst="rect">
            <a:avLst/>
          </a:prstGeom>
          <a:noFill/>
          <a:ln>
            <a:noFill/>
          </a:ln>
        </p:spPr>
      </p:pic>
      <p:sp>
        <p:nvSpPr>
          <p:cNvPr id="418" name="Google Shape;418;g23dba7cce39_0_405"/>
          <p:cNvSpPr txBox="1"/>
          <p:nvPr/>
        </p:nvSpPr>
        <p:spPr>
          <a:xfrm>
            <a:off x="10272475" y="4911025"/>
            <a:ext cx="2731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19" name="Google Shape;419;g23dba7cce39_0_405"/>
          <p:cNvPicPr preferRelativeResize="0"/>
          <p:nvPr/>
        </p:nvPicPr>
        <p:blipFill rotWithShape="1">
          <a:blip r:embed="rId7">
            <a:alphaModFix/>
          </a:blip>
          <a:srcRect l="6594" r="6964"/>
          <a:stretch/>
        </p:blipFill>
        <p:spPr>
          <a:xfrm>
            <a:off x="6163233" y="1693799"/>
            <a:ext cx="1312524" cy="1964132"/>
          </a:xfrm>
          <a:prstGeom prst="rect">
            <a:avLst/>
          </a:prstGeom>
          <a:noFill/>
          <a:ln>
            <a:noFill/>
          </a:ln>
        </p:spPr>
      </p:pic>
      <p:sp>
        <p:nvSpPr>
          <p:cNvPr id="420" name="Google Shape;420;g23dba7cce39_0_405"/>
          <p:cNvSpPr/>
          <p:nvPr/>
        </p:nvSpPr>
        <p:spPr>
          <a:xfrm>
            <a:off x="162186" y="4854955"/>
            <a:ext cx="7311300" cy="1076100"/>
          </a:xfrm>
          <a:prstGeom prst="roundRect">
            <a:avLst>
              <a:gd name="adj" fmla="val 16667"/>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lt1"/>
              </a:buClr>
              <a:buSzPts val="1400"/>
              <a:buFont typeface="Calibri"/>
              <a:buChar char="●"/>
            </a:pPr>
            <a:r>
              <a:rPr lang="en-CA" sz="1400" b="1" i="0" u="none" strike="noStrike" cap="none">
                <a:solidFill>
                  <a:schemeClr val="lt1"/>
                </a:solidFill>
                <a:latin typeface="Calibri"/>
                <a:ea typeface="Calibri"/>
                <a:cs typeface="Calibri"/>
                <a:sym typeface="Calibri"/>
              </a:rPr>
              <a:t>CPAP therapy is recommended in preterm infants with clinical signs of RDS</a:t>
            </a:r>
            <a:endParaRPr sz="1400" b="1" i="0" u="none" strike="noStrike" cap="none">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400"/>
              <a:buFont typeface="Calibri"/>
              <a:buChar char="●"/>
            </a:pPr>
            <a:r>
              <a:rPr lang="en-CA" sz="1400" b="1" i="0" u="none" strike="noStrike" cap="none">
                <a:solidFill>
                  <a:schemeClr val="lt1"/>
                </a:solidFill>
                <a:latin typeface="Calibri"/>
                <a:ea typeface="Calibri"/>
                <a:cs typeface="Calibri"/>
                <a:sym typeface="Calibri"/>
              </a:rPr>
              <a:t>CPAP therapy is considered immediately after birth for very preterm infants (&lt;32weeks) with/without signs of RDS</a:t>
            </a:r>
            <a:endParaRPr sz="1400" b="1" i="0" u="none" strike="noStrike" cap="none">
              <a:solidFill>
                <a:schemeClr val="lt1"/>
              </a:solidFill>
              <a:latin typeface="Calibri"/>
              <a:ea typeface="Calibri"/>
              <a:cs typeface="Calibri"/>
              <a:sym typeface="Calibri"/>
            </a:endParaRPr>
          </a:p>
          <a:p>
            <a:pPr marL="457200" marR="0" lvl="0" indent="-317500" algn="l" rtl="0">
              <a:lnSpc>
                <a:spcPct val="100000"/>
              </a:lnSpc>
              <a:spcBef>
                <a:spcPts val="0"/>
              </a:spcBef>
              <a:spcAft>
                <a:spcPts val="0"/>
              </a:spcAft>
              <a:buClr>
                <a:schemeClr val="lt1"/>
              </a:buClr>
              <a:buSzPts val="1400"/>
              <a:buFont typeface="Calibri"/>
              <a:buChar char="●"/>
            </a:pPr>
            <a:r>
              <a:rPr lang="en-CA" sz="1400" b="1" i="0" u="none" strike="noStrike" cap="none">
                <a:solidFill>
                  <a:schemeClr val="lt1"/>
                </a:solidFill>
                <a:latin typeface="Calibri"/>
                <a:ea typeface="Calibri"/>
                <a:cs typeface="Calibri"/>
                <a:sym typeface="Calibri"/>
              </a:rPr>
              <a:t>For preterm infants who need CPAP therapy, bCPAP may be considered rather than other pressure sources</a:t>
            </a:r>
            <a:endParaRPr sz="1400" b="1" i="0" u="none" strike="noStrike" cap="none">
              <a:solidFill>
                <a:schemeClr val="lt1"/>
              </a:solidFill>
              <a:latin typeface="Calibri"/>
              <a:ea typeface="Calibri"/>
              <a:cs typeface="Calibri"/>
              <a:sym typeface="Calibri"/>
            </a:endParaRPr>
          </a:p>
        </p:txBody>
      </p:sp>
      <p:sp>
        <p:nvSpPr>
          <p:cNvPr id="421" name="Google Shape;421;g23dba7cce39_0_405"/>
          <p:cNvSpPr/>
          <p:nvPr/>
        </p:nvSpPr>
        <p:spPr>
          <a:xfrm>
            <a:off x="632258" y="3724006"/>
            <a:ext cx="6841200" cy="9663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CA" sz="1900" b="1" i="0" u="none" strike="noStrike" cap="none">
                <a:solidFill>
                  <a:srgbClr val="595959"/>
                </a:solidFill>
                <a:latin typeface="Calibri"/>
                <a:ea typeface="Calibri"/>
                <a:cs typeface="Calibri"/>
                <a:sym typeface="Calibri"/>
              </a:rPr>
              <a:t>Quality statement 8.3: Equipment designed specifically for the medical care and developmental and emotional support of small and sick newborns is available at all times</a:t>
            </a:r>
            <a:endParaRPr sz="1900" b="1" i="0" u="none" strike="noStrike" cap="none">
              <a:solidFill>
                <a:srgbClr val="595959"/>
              </a:solidFill>
              <a:latin typeface="Calibri"/>
              <a:ea typeface="Calibri"/>
              <a:cs typeface="Calibri"/>
              <a:sym typeface="Calibri"/>
            </a:endParaRPr>
          </a:p>
        </p:txBody>
      </p:sp>
      <p:sp>
        <p:nvSpPr>
          <p:cNvPr id="422" name="Google Shape;422;g23dba7cce39_0_405"/>
          <p:cNvSpPr txBox="1"/>
          <p:nvPr/>
        </p:nvSpPr>
        <p:spPr>
          <a:xfrm>
            <a:off x="8331693" y="1546775"/>
            <a:ext cx="2102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IMNHC">
      <a:dk1>
        <a:srgbClr val="000000"/>
      </a:dk1>
      <a:lt1>
        <a:srgbClr val="FFFFFF"/>
      </a:lt1>
      <a:dk2>
        <a:srgbClr val="615F9F"/>
      </a:dk2>
      <a:lt2>
        <a:srgbClr val="EFEEE8"/>
      </a:lt2>
      <a:accent1>
        <a:srgbClr val="FF5100"/>
      </a:accent1>
      <a:accent2>
        <a:srgbClr val="D31B5D"/>
      </a:accent2>
      <a:accent3>
        <a:srgbClr val="FFD600"/>
      </a:accent3>
      <a:accent4>
        <a:srgbClr val="0082CA"/>
      </a:accent4>
      <a:accent5>
        <a:srgbClr val="00A887"/>
      </a:accent5>
      <a:accent6>
        <a:srgbClr val="D82E92"/>
      </a:accent6>
      <a:hlink>
        <a:srgbClr val="0082CA"/>
      </a:hlink>
      <a:folHlink>
        <a:srgbClr val="615F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MNHC">
      <a:dk1>
        <a:srgbClr val="000000"/>
      </a:dk1>
      <a:lt1>
        <a:srgbClr val="FFFFFF"/>
      </a:lt1>
      <a:dk2>
        <a:srgbClr val="615F9F"/>
      </a:dk2>
      <a:lt2>
        <a:srgbClr val="EFEEE8"/>
      </a:lt2>
      <a:accent1>
        <a:srgbClr val="FF5100"/>
      </a:accent1>
      <a:accent2>
        <a:srgbClr val="D31B5D"/>
      </a:accent2>
      <a:accent3>
        <a:srgbClr val="FFD600"/>
      </a:accent3>
      <a:accent4>
        <a:srgbClr val="0082CA"/>
      </a:accent4>
      <a:accent5>
        <a:srgbClr val="00A887"/>
      </a:accent5>
      <a:accent6>
        <a:srgbClr val="D82E92"/>
      </a:accent6>
      <a:hlink>
        <a:srgbClr val="0082CA"/>
      </a:hlink>
      <a:folHlink>
        <a:srgbClr val="615F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IMNHC">
      <a:dk1>
        <a:srgbClr val="000000"/>
      </a:dk1>
      <a:lt1>
        <a:srgbClr val="FFFFFF"/>
      </a:lt1>
      <a:dk2>
        <a:srgbClr val="615F9F"/>
      </a:dk2>
      <a:lt2>
        <a:srgbClr val="EFEEE8"/>
      </a:lt2>
      <a:accent1>
        <a:srgbClr val="FF5100"/>
      </a:accent1>
      <a:accent2>
        <a:srgbClr val="D31B5D"/>
      </a:accent2>
      <a:accent3>
        <a:srgbClr val="FFD600"/>
      </a:accent3>
      <a:accent4>
        <a:srgbClr val="0082CA"/>
      </a:accent4>
      <a:accent5>
        <a:srgbClr val="00A887"/>
      </a:accent5>
      <a:accent6>
        <a:srgbClr val="D82E92"/>
      </a:accent6>
      <a:hlink>
        <a:srgbClr val="0082CA"/>
      </a:hlink>
      <a:folHlink>
        <a:srgbClr val="615F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4192</Words>
  <Application>Microsoft Office PowerPoint</Application>
  <PresentationFormat>Widescreen</PresentationFormat>
  <Paragraphs>581</Paragraphs>
  <Slides>43</Slides>
  <Notes>39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Gill Sans</vt:lpstr>
      <vt:lpstr>Arial</vt:lpstr>
      <vt:lpstr>Times New Roman</vt:lpstr>
      <vt:lpstr>Noto Sans Symbols</vt:lpstr>
      <vt:lpstr>Cabin</vt:lpstr>
      <vt:lpstr>Calibri</vt:lpstr>
      <vt:lpstr>Noto Sans</vt:lpstr>
      <vt:lpstr>Office Theme</vt:lpstr>
      <vt:lpstr>Office Theme</vt:lpstr>
      <vt:lpstr>Office Theme</vt:lpstr>
      <vt:lpstr>  Innovations in the respiratory ecosystem to support safe oxygen use with CPAP for Small and Sick Newborn Care to achieve ENAP Target 4 </vt:lpstr>
      <vt:lpstr>PowerPoint Presentation</vt:lpstr>
      <vt:lpstr>Quick Facts</vt:lpstr>
      <vt:lpstr>Conference Objectives</vt:lpstr>
      <vt:lpstr>Conference Themes</vt:lpstr>
      <vt:lpstr>Oxygen Ecosystem for ALL</vt:lpstr>
      <vt:lpstr>PowerPoint Presentation</vt:lpstr>
      <vt:lpstr> Why? </vt:lpstr>
      <vt:lpstr>Newborn specific global guidance</vt:lpstr>
      <vt:lpstr>PowerPoint Presentation</vt:lpstr>
      <vt:lpstr>Safe and effective oxygen use</vt:lpstr>
      <vt:lpstr>What is the respiratory ecosystem?</vt:lpstr>
      <vt:lpstr>Oxygen Ecosystem for ALL</vt:lpstr>
      <vt:lpstr>Respiratory Ecosystem for the NEWBORNS</vt:lpstr>
      <vt:lpstr>PowerPoint Presentation</vt:lpstr>
      <vt:lpstr>Background</vt:lpstr>
      <vt:lpstr>PowerPoint Presentation</vt:lpstr>
      <vt:lpstr>Methodology</vt:lpstr>
      <vt:lpstr>Preliminary Findings: Neonatal Unit</vt:lpstr>
      <vt:lpstr>Neonatal Services Provided</vt:lpstr>
      <vt:lpstr>Neonatal Unit Electricity</vt:lpstr>
      <vt:lpstr>Inventory and Forecasting of Consumables</vt:lpstr>
      <vt:lpstr>Inventory and Forecasting of Consumables</vt:lpstr>
      <vt:lpstr>Newborn Care Equipment and Supplies</vt:lpstr>
      <vt:lpstr>Newborn Care Equipment and Supplies</vt:lpstr>
      <vt:lpstr>Maintenance and Repair</vt:lpstr>
      <vt:lpstr>Human Resources</vt:lpstr>
      <vt:lpstr>Key Takeaways</vt:lpstr>
      <vt:lpstr>PowerPoint Presentation</vt:lpstr>
      <vt:lpstr>PowerPoint Presentation</vt:lpstr>
      <vt:lpstr>What factors matter most?</vt:lpstr>
      <vt:lpstr>What factors matter most?</vt:lpstr>
      <vt:lpstr>Product landscape</vt:lpstr>
      <vt:lpstr>Product fit based on facility infrastructure</vt:lpstr>
      <vt:lpstr>Decision Support</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the respiratory ecosystem to support safe oxygen use with CPAP for Small and Sick Newborn Care to achieve ENAP Target 4</dc:title>
  <dc:creator>Celia Chung</dc:creator>
  <cp:lastModifiedBy>Charlotte Stein</cp:lastModifiedBy>
  <cp:revision>2</cp:revision>
  <dcterms:created xsi:type="dcterms:W3CDTF">2023-02-14T19:12:08Z</dcterms:created>
  <dcterms:modified xsi:type="dcterms:W3CDTF">2023-06-08T17:56:45Z</dcterms:modified>
</cp:coreProperties>
</file>